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8" r:id="rId4"/>
    <p:sldId id="259" r:id="rId5"/>
    <p:sldId id="277" r:id="rId6"/>
    <p:sldId id="278" r:id="rId7"/>
    <p:sldId id="272" r:id="rId8"/>
    <p:sldId id="265" r:id="rId9"/>
    <p:sldId id="266" r:id="rId10"/>
    <p:sldId id="267" r:id="rId11"/>
    <p:sldId id="273" r:id="rId12"/>
    <p:sldId id="274" r:id="rId13"/>
    <p:sldId id="275" r:id="rId14"/>
    <p:sldId id="276" r:id="rId15"/>
    <p:sldId id="271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75"/>
    <a:srgbClr val="FFCE33"/>
    <a:srgbClr val="F6A766"/>
    <a:srgbClr val="0033CC"/>
    <a:srgbClr val="6600FF"/>
    <a:srgbClr val="FFFF5D"/>
    <a:srgbClr val="FFFF95"/>
    <a:srgbClr val="EA0000"/>
    <a:srgbClr val="FFFF2F"/>
    <a:srgbClr val="CB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>
        <p:scale>
          <a:sx n="50" d="100"/>
          <a:sy n="50" d="100"/>
        </p:scale>
        <p:origin x="-612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D2151-0D8C-4368-9B3A-23BDABE136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CDBBD-1062-4B74-A936-8F2F2F2E1A2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D39BC-0C62-4B9B-95E7-915FCDA836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20D68-C981-4265-BC41-8B6569BBC08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7B781-3A17-43F1-BA7D-8FF2834F09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A82C6-AA93-46A5-8CAC-65E5D60FF4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CCDAA-C99A-4ABC-9FA8-7464FEA168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1E43B-1344-4AE8-82E8-48AC6C0C56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264DA-B5EB-468B-90AD-1C6A919224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C358E-3527-473F-9586-4C678261AA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533BD-E3BF-4111-A774-A210ECD9F4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FF4AD-0B85-4774-B97C-5D12AB06A5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7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0E31E48-B3B4-4D9A-8C43-9B9EE319FB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gif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Ch projekt\8 -nebezpečné látky - test HOTPOT\logo bar.jpg"/>
          <p:cNvPicPr>
            <a:picLocks noChangeAspect="1" noChangeArrowheads="1"/>
          </p:cNvPicPr>
          <p:nvPr/>
        </p:nvPicPr>
        <p:blipFill>
          <a:blip r:embed="rId2" cstate="print"/>
          <a:srcRect t="12239"/>
          <a:stretch>
            <a:fillRect/>
          </a:stretch>
        </p:blipFill>
        <p:spPr bwMode="auto">
          <a:xfrm>
            <a:off x="395536" y="5805264"/>
            <a:ext cx="4919290" cy="965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323528" y="260648"/>
            <a:ext cx="5616624" cy="1800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33CC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DERIVÁTY UHLOVODÍKŮ</a:t>
            </a:r>
            <a:endParaRPr kumimoji="0" lang="cs-CZ" sz="5400" b="1" i="0" u="none" strike="noStrike" kern="1200" cap="none" spc="0" normalizeH="0" baseline="0" noProof="0" dirty="0">
              <a:ln>
                <a:noFill/>
              </a:ln>
              <a:solidFill>
                <a:srgbClr val="EA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1907704" y="2348880"/>
            <a:ext cx="6912768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ALKOHOLY A FENOLY</a:t>
            </a:r>
            <a:endParaRPr kumimoji="0" lang="cs-CZ" sz="48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0724" name="Picture 4" descr="http://img.mediacentrum.sk/gallery/370/6357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17032"/>
            <a:ext cx="2924226" cy="1944216"/>
          </a:xfrm>
          <a:prstGeom prst="rect">
            <a:avLst/>
          </a:prstGeom>
          <a:noFill/>
        </p:spPr>
      </p:pic>
      <p:pic>
        <p:nvPicPr>
          <p:cNvPr id="30726" name="Picture 6" descr="http://upload.wikimedia.org/wikipedia/commons/thumb/c/ca/Ethanol-CRC-MW-trans-3D-balls.png/1024px-Ethanol-CRC-MW-trans-3D-ball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158081"/>
            <a:ext cx="3456384" cy="25112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772817"/>
            <a:ext cx="8659688" cy="352839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800" dirty="0" smtClean="0">
                <a:latin typeface="Arial" charset="0"/>
              </a:rPr>
              <a:t>- obsahuje </a:t>
            </a:r>
            <a:r>
              <a:rPr lang="cs-CZ" sz="2800" b="1" dirty="0" smtClean="0">
                <a:solidFill>
                  <a:srgbClr val="C00000"/>
                </a:solidFill>
                <a:latin typeface="Arial" charset="0"/>
              </a:rPr>
              <a:t>tři hydroxylové skupiny OH</a:t>
            </a:r>
          </a:p>
          <a:p>
            <a:pPr eaLnBrk="1" hangingPunct="1">
              <a:buNone/>
            </a:pPr>
            <a:r>
              <a:rPr lang="cs-CZ" sz="2800" dirty="0" smtClean="0">
                <a:latin typeface="Arial" charset="0"/>
              </a:rPr>
              <a:t>- bezbarvá, olejovitá </a:t>
            </a:r>
            <a:r>
              <a:rPr lang="cs-CZ" sz="2800" dirty="0" smtClean="0">
                <a:solidFill>
                  <a:srgbClr val="6600FF"/>
                </a:solidFill>
                <a:latin typeface="Arial" charset="0"/>
              </a:rPr>
              <a:t>kapalina, </a:t>
            </a:r>
            <a:r>
              <a:rPr lang="cs-CZ" sz="2800" dirty="0" smtClean="0">
                <a:latin typeface="Arial" charset="0"/>
              </a:rPr>
              <a:t>rozpustná ve vodě</a:t>
            </a:r>
          </a:p>
          <a:p>
            <a:pPr eaLnBrk="1" hangingPunct="1">
              <a:buFontTx/>
              <a:buChar char="-"/>
            </a:pPr>
            <a:r>
              <a:rPr lang="cs-CZ" sz="2800" b="1" dirty="0" smtClean="0">
                <a:solidFill>
                  <a:srgbClr val="6600FF"/>
                </a:solidFill>
                <a:latin typeface="Arial" charset="0"/>
              </a:rPr>
              <a:t>použití:</a:t>
            </a:r>
            <a:r>
              <a:rPr lang="cs-CZ" sz="2800" dirty="0" smtClean="0">
                <a:latin typeface="Arial" charset="0"/>
              </a:rPr>
              <a:t> 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cs-CZ" sz="2800" dirty="0" smtClean="0">
                <a:latin typeface="Arial" charset="0"/>
              </a:rPr>
              <a:t>   kosmetika (krémy, tělová mléka)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cs-CZ" sz="2800" dirty="0" smtClean="0">
                <a:latin typeface="Arial" charset="0"/>
              </a:rPr>
              <a:t>   lékařství - masti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cs-CZ" sz="2800" dirty="0" smtClean="0">
                <a:latin typeface="Arial" charset="0"/>
              </a:rPr>
              <a:t>   surovina pro výrobu výbušnin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cs-CZ" sz="2800" dirty="0" smtClean="0">
                <a:latin typeface="Arial" charset="0"/>
              </a:rPr>
              <a:t>                 (nitroglycerin     dynamit)</a:t>
            </a:r>
          </a:p>
        </p:txBody>
      </p:sp>
      <p:pic>
        <p:nvPicPr>
          <p:cNvPr id="13315" name="Picture 7" descr="glycerol"/>
          <p:cNvPicPr>
            <a:picLocks noChangeAspect="1" noChangeArrowheads="1"/>
          </p:cNvPicPr>
          <p:nvPr/>
        </p:nvPicPr>
        <p:blipFill>
          <a:blip r:embed="rId2" cstate="print"/>
          <a:srcRect b="23046"/>
          <a:stretch>
            <a:fillRect/>
          </a:stretch>
        </p:blipFill>
        <p:spPr bwMode="auto">
          <a:xfrm>
            <a:off x="4355976" y="116632"/>
            <a:ext cx="2376264" cy="129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9" descr="800px-Glycerol-3D-bal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9385" y="836712"/>
            <a:ext cx="233461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2"/>
            <a:ext cx="3960440" cy="762000"/>
          </a:xfrm>
          <a:solidFill>
            <a:srgbClr val="FFCE33"/>
          </a:solidFill>
        </p:spPr>
        <p:txBody>
          <a:bodyPr/>
          <a:lstStyle/>
          <a:p>
            <a:pPr algn="l" eaLnBrk="1" hangingPunct="1">
              <a:buFontTx/>
              <a:buChar char="•"/>
            </a:pPr>
            <a:r>
              <a:rPr lang="cs-CZ" sz="3200" b="1" dirty="0" smtClean="0">
                <a:solidFill>
                  <a:srgbClr val="6600FF"/>
                </a:solidFill>
                <a:latin typeface="Arial" charset="0"/>
              </a:rPr>
              <a:t> glycerol (glycerin)</a:t>
            </a:r>
          </a:p>
        </p:txBody>
      </p:sp>
      <p:cxnSp>
        <p:nvCxnSpPr>
          <p:cNvPr id="7" name="Přímá spojovací šipka 6"/>
          <p:cNvCxnSpPr/>
          <p:nvPr/>
        </p:nvCxnSpPr>
        <p:spPr>
          <a:xfrm>
            <a:off x="4139952" y="4797152"/>
            <a:ext cx="3600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7" name="Picture 5" descr="C:\Users\marsik\Desktop\Glycerin2_fixed.jpg"/>
          <p:cNvPicPr>
            <a:picLocks noChangeAspect="1" noChangeArrowheads="1"/>
          </p:cNvPicPr>
          <p:nvPr/>
        </p:nvPicPr>
        <p:blipFill>
          <a:blip r:embed="rId4" cstate="print"/>
          <a:srcRect l="17170" r="17170"/>
          <a:stretch>
            <a:fillRect/>
          </a:stretch>
        </p:blipFill>
        <p:spPr bwMode="auto">
          <a:xfrm>
            <a:off x="6228184" y="3429000"/>
            <a:ext cx="2507505" cy="2160240"/>
          </a:xfrm>
          <a:prstGeom prst="rect">
            <a:avLst/>
          </a:prstGeom>
          <a:noFill/>
        </p:spPr>
      </p:pic>
      <p:pic>
        <p:nvPicPr>
          <p:cNvPr id="13319" name="Picture 7" descr="http://myorganicchemistry.wikispaces.com/file/view/Nitroglycerin.gif/147096723/Nitroglycerin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5013176"/>
            <a:ext cx="2232248" cy="1672157"/>
          </a:xfrm>
          <a:prstGeom prst="rect">
            <a:avLst/>
          </a:prstGeom>
          <a:noFill/>
        </p:spPr>
      </p:pic>
      <p:pic>
        <p:nvPicPr>
          <p:cNvPr id="13321" name="Picture 9" descr="http://img.ehowcdn.com/default/ehow/images/a01/uu/dc/use-nitroglycerin-800x800.jpg"/>
          <p:cNvPicPr>
            <a:picLocks noChangeAspect="1" noChangeArrowheads="1"/>
          </p:cNvPicPr>
          <p:nvPr/>
        </p:nvPicPr>
        <p:blipFill>
          <a:blip r:embed="rId6" cstate="print"/>
          <a:srcRect l="2362" t="9809" r="2835" b="6347"/>
          <a:stretch>
            <a:fillRect/>
          </a:stretch>
        </p:blipFill>
        <p:spPr bwMode="auto">
          <a:xfrm>
            <a:off x="3131840" y="4941168"/>
            <a:ext cx="2376264" cy="1720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352928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151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7344816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033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7200800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966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776864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759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6632"/>
            <a:ext cx="8712968" cy="6192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Zdroje obrázků:</a:t>
            </a:r>
          </a:p>
          <a:p>
            <a:pPr>
              <a:buNone/>
            </a:pPr>
            <a:endParaRPr lang="cs-CZ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http://upload.wikimedia.org/wikipedia/commons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http://images.gasbuddy.com/images/blogimages/20131011030807ethanol.jpg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formanddesign.com.au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uploads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/38699/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ufiles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what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ethanol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made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from.jpg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http://img.mediacentrum.sk/gallery/370/635754.jpg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http://web-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images.chacha.com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images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Gallery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/4338/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alcoholic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-drink-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-bar-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glossary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-1455979122-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aug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-8-2012-1-600x899.jpg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gastroprofesor.cz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images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img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destilerka.jpg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topvet.cz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resources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upload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eshop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_623.png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http://alkoholismus.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wz.cz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images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/alkoholik_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velky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_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obrazek.jpg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http://amala-supra.cz/image/cache/data/Alpa/AL03001-01-500x500.jpg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vinotekasepare.wz.cz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Photo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alkoholicke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%20napoje.jpg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krbova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-kamna-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thorma.cz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files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product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/9/20/20965/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preview.jpg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hemann.cz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files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/image/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antialergin.png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cukrovaryttd.cz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agroetanol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ttd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vyrobky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/e85-palivo-nove-generace/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obrazky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/banner_1.jpg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qafac.com.qa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sites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/default/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files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imgs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methanol.jpg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http://image.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musclemustangfastfords.com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/f/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tech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/8856350+w799+h499+cr1+ar0/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mmfs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_060064_15_z%2Bsnow_performance_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methanol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_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injection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%2Bboost_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juice.jpg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http://images.forum-auto.com/mesimages/515248/filling_necar5.jpg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prettyfrugalliving.com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wp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content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uploads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/2013/10/Glycerin2_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fixed.jpg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http://myorganicchemistry.wikispaces.com/file/view/Nitroglycerin.gif/147096723/Nitroglycerin.gif</a:t>
            </a: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http://www.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ehow.com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how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_2062764_use-nitroglycerin.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html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http://img1.mlstatic.com/fenol-para-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varroa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abejas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botella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-de-1-kg_MLA-O-129135076_1460.jpg</a:t>
            </a:r>
          </a:p>
          <a:p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7344816" cy="864096"/>
          </a:xfrm>
          <a:solidFill>
            <a:srgbClr val="FFDE75"/>
          </a:solidFill>
          <a:ln>
            <a:solidFill>
              <a:srgbClr val="C00000"/>
            </a:solidFill>
          </a:ln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CC0000"/>
                </a:solidFill>
                <a:latin typeface="Arial" charset="0"/>
              </a:rPr>
              <a:t>DERIVÁTY UHLOVODÍKŮ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340768"/>
            <a:ext cx="8856984" cy="1296144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cs-CZ" sz="3000" dirty="0" smtClean="0">
                <a:latin typeface="Arial" charset="0"/>
              </a:rPr>
              <a:t>v molekulách uhlovodíků můžeme </a:t>
            </a:r>
            <a:r>
              <a:rPr lang="cs-CZ" sz="3000" b="1" dirty="0" smtClean="0">
                <a:solidFill>
                  <a:srgbClr val="CC0000"/>
                </a:solidFill>
                <a:latin typeface="Arial" charset="0"/>
              </a:rPr>
              <a:t>atomy vodíku </a:t>
            </a:r>
            <a:r>
              <a:rPr lang="cs-CZ" sz="3000" dirty="0" smtClean="0">
                <a:latin typeface="Arial" charset="0"/>
              </a:rPr>
              <a:t>nahradit </a:t>
            </a:r>
            <a:r>
              <a:rPr lang="cs-CZ" sz="3000" b="1" dirty="0" smtClean="0">
                <a:solidFill>
                  <a:srgbClr val="0033CC"/>
                </a:solidFill>
                <a:latin typeface="Arial" charset="0"/>
              </a:rPr>
              <a:t>atomy </a:t>
            </a:r>
            <a:r>
              <a:rPr lang="cs-CZ" sz="3000" dirty="0" smtClean="0">
                <a:latin typeface="Arial" charset="0"/>
              </a:rPr>
              <a:t>nebo</a:t>
            </a:r>
            <a:r>
              <a:rPr lang="cs-CZ" sz="3000" dirty="0" smtClean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cs-CZ" sz="3000" b="1" dirty="0" smtClean="0">
                <a:solidFill>
                  <a:srgbClr val="0033CC"/>
                </a:solidFill>
                <a:latin typeface="Arial" charset="0"/>
              </a:rPr>
              <a:t>skupinami atomů 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cs-CZ" sz="3000" b="1" dirty="0" smtClean="0">
                <a:solidFill>
                  <a:srgbClr val="0033CC"/>
                </a:solidFill>
                <a:latin typeface="Arial" charset="0"/>
              </a:rPr>
              <a:t>    jiných prvků</a:t>
            </a:r>
          </a:p>
          <a:p>
            <a:pPr eaLnBrk="1" hangingPunct="1">
              <a:buFontTx/>
              <a:buNone/>
            </a:pPr>
            <a:endParaRPr lang="cs-CZ" sz="1800" b="1" dirty="0" smtClean="0">
              <a:solidFill>
                <a:srgbClr val="0033CC"/>
              </a:solidFill>
              <a:latin typeface="Arial" charset="0"/>
            </a:endParaRPr>
          </a:p>
        </p:txBody>
      </p:sp>
      <p:pic>
        <p:nvPicPr>
          <p:cNvPr id="4" name="Picture 2" descr="Nepojmenovaný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424109"/>
            <a:ext cx="6408712" cy="243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2"/>
          <p:cNvSpPr>
            <a:spLocks noChangeArrowheads="1"/>
          </p:cNvSpPr>
          <p:nvPr/>
        </p:nvSpPr>
        <p:spPr bwMode="auto">
          <a:xfrm>
            <a:off x="251520" y="3212976"/>
            <a:ext cx="86409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cs-CZ" sz="2800" b="1" dirty="0">
                <a:solidFill>
                  <a:srgbClr val="800000"/>
                </a:solidFill>
                <a:latin typeface="Arial" charset="0"/>
              </a:rPr>
              <a:t> uhlovodíkový zbytek – </a:t>
            </a:r>
            <a:r>
              <a:rPr lang="cs-CZ" sz="2800" dirty="0">
                <a:latin typeface="Arial" charset="0"/>
              </a:rPr>
              <a:t>část </a:t>
            </a:r>
            <a:r>
              <a:rPr lang="cs-CZ" sz="2800" dirty="0" smtClean="0">
                <a:latin typeface="Arial" charset="0"/>
              </a:rPr>
              <a:t>molekuly uhlovodíku  </a:t>
            </a:r>
          </a:p>
          <a:p>
            <a:r>
              <a:rPr lang="cs-CZ" sz="2800" dirty="0" smtClean="0">
                <a:latin typeface="Arial" charset="0"/>
              </a:rPr>
              <a:t>                                          bez </a:t>
            </a:r>
            <a:r>
              <a:rPr lang="cs-CZ" sz="2800" dirty="0">
                <a:latin typeface="Arial" charset="0"/>
              </a:rPr>
              <a:t>1 nebo více vodíků</a:t>
            </a:r>
            <a:endParaRPr lang="cs-CZ" sz="2800" dirty="0">
              <a:solidFill>
                <a:srgbClr val="8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839200" cy="838200"/>
          </a:xfrm>
          <a:solidFill>
            <a:srgbClr val="FFDE75"/>
          </a:solidFill>
          <a:ln>
            <a:solidFill>
              <a:srgbClr val="C00000"/>
            </a:solidFill>
          </a:ln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CC0000"/>
                </a:solidFill>
                <a:latin typeface="Arial" charset="0"/>
              </a:rPr>
              <a:t>Kyslíkaté deriváty uhlovodíků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3096344" cy="720080"/>
          </a:xfrm>
          <a:solidFill>
            <a:srgbClr val="CBE5FF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4000" b="1" dirty="0" smtClean="0">
                <a:solidFill>
                  <a:srgbClr val="0033CC"/>
                </a:solidFill>
                <a:latin typeface="Arial" charset="0"/>
              </a:rPr>
              <a:t>1. Alkoholy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67544" y="2204864"/>
            <a:ext cx="780415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cs-CZ" sz="3600" dirty="0">
                <a:latin typeface="Arial" charset="0"/>
              </a:rPr>
              <a:t> </a:t>
            </a:r>
            <a:r>
              <a:rPr lang="cs-CZ" sz="3000" dirty="0">
                <a:latin typeface="Arial" charset="0"/>
              </a:rPr>
              <a:t>na uhlovodíkový zbytek je navázaná</a:t>
            </a:r>
          </a:p>
          <a:p>
            <a:r>
              <a:rPr lang="cs-CZ" sz="3000" dirty="0">
                <a:latin typeface="Arial" charset="0"/>
              </a:rPr>
              <a:t>  </a:t>
            </a:r>
            <a:r>
              <a:rPr lang="cs-CZ" sz="3000" dirty="0" smtClean="0">
                <a:latin typeface="Arial" charset="0"/>
              </a:rPr>
              <a:t> </a:t>
            </a:r>
            <a:r>
              <a:rPr lang="cs-CZ" sz="3000" b="1" dirty="0" smtClean="0">
                <a:solidFill>
                  <a:srgbClr val="C00000"/>
                </a:solidFill>
                <a:latin typeface="Arial" charset="0"/>
              </a:rPr>
              <a:t>hydroxylová </a:t>
            </a:r>
            <a:r>
              <a:rPr lang="cs-CZ" sz="3000" b="1" dirty="0">
                <a:solidFill>
                  <a:srgbClr val="C00000"/>
                </a:solidFill>
                <a:latin typeface="Arial" charset="0"/>
              </a:rPr>
              <a:t>skupina  - OH</a:t>
            </a:r>
          </a:p>
          <a:p>
            <a:endParaRPr lang="cs-CZ" sz="1800" b="1" dirty="0">
              <a:solidFill>
                <a:srgbClr val="0033CC"/>
              </a:solidFill>
              <a:latin typeface="Arial" charset="0"/>
            </a:endParaRPr>
          </a:p>
          <a:p>
            <a:r>
              <a:rPr lang="cs-CZ" sz="3000" dirty="0">
                <a:latin typeface="Arial" charset="0"/>
              </a:rPr>
              <a:t>- názvy mají koncovku  </a:t>
            </a:r>
            <a:r>
              <a:rPr lang="cs-CZ" sz="3000" b="1" dirty="0">
                <a:solidFill>
                  <a:srgbClr val="C00000"/>
                </a:solidFill>
                <a:latin typeface="Arial" charset="0"/>
              </a:rPr>
              <a:t>- </a:t>
            </a:r>
            <a:r>
              <a:rPr lang="cs-CZ" sz="3000" b="1" dirty="0" err="1">
                <a:solidFill>
                  <a:srgbClr val="C00000"/>
                </a:solidFill>
                <a:latin typeface="Arial" charset="0"/>
              </a:rPr>
              <a:t>ol</a:t>
            </a:r>
            <a:endParaRPr lang="cs-CZ" sz="3000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4103" name="Picture 7" descr="http://www.teoroo.kemi.uu.se/daniels/pics/ethanol.jpg"/>
          <p:cNvPicPr>
            <a:picLocks noChangeAspect="1" noChangeArrowheads="1"/>
          </p:cNvPicPr>
          <p:nvPr/>
        </p:nvPicPr>
        <p:blipFill>
          <a:blip r:embed="rId2" cstate="print"/>
          <a:srcRect l="14668" t="10281" r="13303" b="4994"/>
          <a:stretch>
            <a:fillRect/>
          </a:stretch>
        </p:blipFill>
        <p:spPr bwMode="auto">
          <a:xfrm>
            <a:off x="5220072" y="4417809"/>
            <a:ext cx="3240360" cy="2213112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4106" name="Picture 10" descr="C:\Users\marsik\Desktop\ethan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437520"/>
            <a:ext cx="3240360" cy="21663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2057400" cy="762000"/>
          </a:xfrm>
          <a:solidFill>
            <a:srgbClr val="FFCE33"/>
          </a:solidFill>
        </p:spPr>
        <p:txBody>
          <a:bodyPr/>
          <a:lstStyle/>
          <a:p>
            <a:pPr algn="l" eaLnBrk="1" hangingPunct="1">
              <a:buFontTx/>
              <a:buChar char="•"/>
            </a:pPr>
            <a:r>
              <a:rPr lang="cs-CZ" sz="3200" b="1" dirty="0" smtClean="0">
                <a:solidFill>
                  <a:srgbClr val="6600FF"/>
                </a:solidFill>
                <a:latin typeface="Arial" charset="0"/>
              </a:rPr>
              <a:t> </a:t>
            </a:r>
            <a:r>
              <a:rPr lang="cs-CZ" sz="3200" b="1" dirty="0" err="1" smtClean="0">
                <a:solidFill>
                  <a:srgbClr val="6600FF"/>
                </a:solidFill>
                <a:latin typeface="Arial" charset="0"/>
              </a:rPr>
              <a:t>ethanol</a:t>
            </a:r>
            <a:endParaRPr lang="cs-CZ" sz="3200" b="1" dirty="0" smtClean="0">
              <a:solidFill>
                <a:srgbClr val="6600FF"/>
              </a:solidFill>
              <a:latin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212976"/>
            <a:ext cx="8991600" cy="3240360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cs-CZ" sz="2800" dirty="0" smtClean="0">
                <a:latin typeface="Arial" charset="0"/>
              </a:rPr>
              <a:t>vonící, bezbarvá, hořlavá kapalina</a:t>
            </a:r>
          </a:p>
          <a:p>
            <a:pPr eaLnBrk="1" hangingPunct="1">
              <a:buFontTx/>
              <a:buChar char="-"/>
            </a:pPr>
            <a:r>
              <a:rPr lang="cs-CZ" sz="2800" dirty="0" smtClean="0">
                <a:latin typeface="Arial" charset="0"/>
              </a:rPr>
              <a:t>vyrábí se </a:t>
            </a:r>
            <a:r>
              <a:rPr lang="cs-CZ" sz="2800" b="1" dirty="0" err="1" smtClean="0">
                <a:solidFill>
                  <a:srgbClr val="6600FF"/>
                </a:solidFill>
                <a:latin typeface="Arial" charset="0"/>
              </a:rPr>
              <a:t>ethanolovým</a:t>
            </a:r>
            <a:r>
              <a:rPr lang="cs-CZ" sz="2800" dirty="0" smtClean="0">
                <a:latin typeface="Arial" charset="0"/>
              </a:rPr>
              <a:t> </a:t>
            </a:r>
            <a:r>
              <a:rPr lang="cs-CZ" sz="2800" b="1" dirty="0" smtClean="0">
                <a:solidFill>
                  <a:srgbClr val="6600FF"/>
                </a:solidFill>
                <a:latin typeface="Arial" charset="0"/>
              </a:rPr>
              <a:t>kvašením</a:t>
            </a:r>
            <a:r>
              <a:rPr lang="cs-CZ" sz="2800" dirty="0" smtClean="0">
                <a:latin typeface="Arial" charset="0"/>
              </a:rPr>
              <a:t> látek, </a:t>
            </a:r>
          </a:p>
          <a:p>
            <a:pPr eaLnBrk="1" hangingPunct="1">
              <a:buNone/>
            </a:pPr>
            <a:r>
              <a:rPr lang="cs-CZ" sz="2800" dirty="0" smtClean="0">
                <a:latin typeface="Arial" charset="0"/>
              </a:rPr>
              <a:t>    které obsahují cukr </a:t>
            </a:r>
          </a:p>
          <a:p>
            <a:pPr eaLnBrk="1" hangingPunct="1">
              <a:buNone/>
            </a:pPr>
            <a:r>
              <a:rPr lang="cs-CZ" sz="2800" dirty="0" smtClean="0">
                <a:latin typeface="Arial" charset="0"/>
              </a:rPr>
              <a:t>    (ovoce, cukrová řepa, brambory)</a:t>
            </a:r>
          </a:p>
          <a:p>
            <a:pPr eaLnBrk="1" hangingPunct="1">
              <a:buFontTx/>
              <a:buChar char="-"/>
            </a:pPr>
            <a:r>
              <a:rPr lang="cs-CZ" sz="2800" dirty="0" smtClean="0">
                <a:latin typeface="Arial" charset="0"/>
              </a:rPr>
              <a:t>ze směsi se pak oddělí </a:t>
            </a:r>
            <a:r>
              <a:rPr lang="cs-CZ" sz="2800" b="1" dirty="0" smtClean="0">
                <a:solidFill>
                  <a:srgbClr val="6600FF"/>
                </a:solidFill>
                <a:latin typeface="Arial" charset="0"/>
              </a:rPr>
              <a:t>destilací</a:t>
            </a:r>
          </a:p>
          <a:p>
            <a:pPr eaLnBrk="1" hangingPunct="1">
              <a:buFontTx/>
              <a:buChar char="-"/>
            </a:pPr>
            <a:r>
              <a:rPr lang="cs-CZ" sz="2800" dirty="0" smtClean="0">
                <a:latin typeface="Arial" charset="0"/>
              </a:rPr>
              <a:t>výroba lihu v </a:t>
            </a:r>
            <a:r>
              <a:rPr lang="cs-CZ" sz="2800" b="1" dirty="0" smtClean="0">
                <a:latin typeface="Arial" charset="0"/>
              </a:rPr>
              <a:t>lihovarech</a:t>
            </a:r>
            <a:r>
              <a:rPr lang="cs-CZ" sz="2800" b="1" dirty="0" smtClean="0">
                <a:solidFill>
                  <a:srgbClr val="6600FF"/>
                </a:solidFill>
                <a:latin typeface="Arial" charset="0"/>
              </a:rPr>
              <a:t> </a:t>
            </a:r>
          </a:p>
        </p:txBody>
      </p:sp>
      <p:pic>
        <p:nvPicPr>
          <p:cNvPr id="5124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638101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8" descr="ethan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60648"/>
            <a:ext cx="21336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http://web-images.chacha.com/images/Gallery/4338/alcoholic-drink-and-bar-glossary-1455979122-aug-8-2012-1-600x899.jpg"/>
          <p:cNvPicPr>
            <a:picLocks noChangeAspect="1" noChangeArrowheads="1"/>
          </p:cNvPicPr>
          <p:nvPr/>
        </p:nvPicPr>
        <p:blipFill>
          <a:blip r:embed="rId4" cstate="print"/>
          <a:srcRect l="6614" r="7087"/>
          <a:stretch>
            <a:fillRect/>
          </a:stretch>
        </p:blipFill>
        <p:spPr bwMode="auto">
          <a:xfrm>
            <a:off x="6948264" y="260648"/>
            <a:ext cx="1824810" cy="3168352"/>
          </a:xfrm>
          <a:prstGeom prst="rect">
            <a:avLst/>
          </a:prstGeom>
          <a:noFill/>
        </p:spPr>
      </p:pic>
      <p:pic>
        <p:nvPicPr>
          <p:cNvPr id="5129" name="Picture 9" descr="http://webchemie.cz/tl_files/Clanky/Images/CHJ_01_GHS-pictogram-flamme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620688"/>
            <a:ext cx="1152128" cy="1152128"/>
          </a:xfrm>
          <a:prstGeom prst="rect">
            <a:avLst/>
          </a:prstGeom>
          <a:noFill/>
        </p:spPr>
      </p:pic>
      <p:pic>
        <p:nvPicPr>
          <p:cNvPr id="5131" name="Picture 11" descr="http://www.gastroprofesor.cz/images/img/destilerk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4251404"/>
            <a:ext cx="3275856" cy="2606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Destilace</a:t>
            </a:r>
            <a:endParaRPr lang="cs-CZ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Chemická operace – dochází k oddělování dvou nebo více kapalin (složek), které se liší bodem varu (těkavostí)</a:t>
            </a:r>
          </a:p>
          <a:p>
            <a:r>
              <a:rPr lang="cs-CZ" dirty="0" smtClean="0"/>
              <a:t>Při zahřátí dvousložkové směsi na teplotu varu přechází do plynné fáze směs bohatší na těkavější složku (alkohol) – má nižší teplotu varu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8282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1143000"/>
          </a:xfrm>
        </p:spPr>
        <p:txBody>
          <a:bodyPr/>
          <a:lstStyle/>
          <a:p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Destilační aparatura</a:t>
            </a:r>
            <a:endParaRPr lang="cs-CZ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408712" cy="489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042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400" y="188640"/>
            <a:ext cx="899160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Použití:</a:t>
            </a:r>
            <a:endParaRPr kumimoji="0" lang="cs-CZ" sz="2800" b="0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indent="-342900">
              <a:spcBef>
                <a:spcPts val="0"/>
              </a:spcBef>
              <a:buFontTx/>
              <a:buChar char="-"/>
            </a:pPr>
            <a:r>
              <a:rPr lang="cs-CZ" sz="2800" kern="0" dirty="0" smtClean="0">
                <a:latin typeface="Arial" charset="0"/>
              </a:rPr>
              <a:t>r</a:t>
            </a:r>
            <a:r>
              <a:rPr kumimoji="0" lang="cs-CZ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ozpouštědlo</a:t>
            </a:r>
            <a:endParaRPr kumimoji="0" lang="cs-CZ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indent="-342900">
              <a:spcBef>
                <a:spcPts val="0"/>
              </a:spcBef>
            </a:pPr>
            <a:r>
              <a:rPr lang="cs-CZ" sz="2800" kern="0" dirty="0">
                <a:latin typeface="Arial" charset="0"/>
              </a:rPr>
              <a:t> </a:t>
            </a:r>
            <a:r>
              <a:rPr lang="cs-CZ" sz="2800" kern="0" dirty="0" smtClean="0">
                <a:latin typeface="Arial" charset="0"/>
              </a:rPr>
              <a:t>   </a:t>
            </a: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denaturovaný líh</a:t>
            </a: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(technický </a:t>
            </a:r>
            <a:r>
              <a:rPr kumimoji="0" lang="cs-CZ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ethanol</a:t>
            </a: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</a:t>
            </a:r>
          </a:p>
          <a:p>
            <a:pPr indent="-342900">
              <a:spcBef>
                <a:spcPts val="0"/>
              </a:spcBef>
            </a:pP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jedovatý</a:t>
            </a:r>
            <a:endParaRPr kumimoji="0" lang="cs-CZ" sz="2800" b="0" i="0" u="sng" strike="noStrike" kern="0" cap="none" spc="0" normalizeH="0" baseline="0" noProof="0" dirty="0" smtClean="0">
              <a:ln>
                <a:noFill/>
              </a:ln>
              <a:solidFill>
                <a:srgbClr val="66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lvl="0" indent="-342900">
              <a:spcBef>
                <a:spcPts val="0"/>
              </a:spcBef>
              <a:buFontTx/>
              <a:buChar char="-"/>
            </a:pPr>
            <a:r>
              <a:rPr lang="cs-CZ" sz="2800" kern="0" dirty="0">
                <a:latin typeface="Arial" charset="0"/>
              </a:rPr>
              <a:t>p</a:t>
            </a:r>
            <a:r>
              <a:rPr kumimoji="0" lang="cs-CZ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otravinářství</a:t>
            </a: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(alkoholické nápoje) </a:t>
            </a:r>
          </a:p>
          <a:p>
            <a:pPr marR="0" lvl="0" indent="-34290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2800" kern="0" dirty="0">
                <a:latin typeface="Arial" charset="0"/>
              </a:rPr>
              <a:t>v</a:t>
            </a:r>
            <a:r>
              <a:rPr lang="cs-CZ" sz="2800" kern="0" dirty="0" smtClean="0">
                <a:latin typeface="Arial" charset="0"/>
              </a:rPr>
              <a:t>ýroba léčiv a kosmetických přípravků</a:t>
            </a:r>
          </a:p>
          <a:p>
            <a:pPr marR="0" lvl="0" indent="-34290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2800" kern="0" dirty="0">
                <a:latin typeface="Arial" charset="0"/>
              </a:rPr>
              <a:t>t</a:t>
            </a:r>
            <a:r>
              <a:rPr lang="cs-CZ" sz="2800" kern="0" dirty="0" smtClean="0">
                <a:latin typeface="Arial" charset="0"/>
              </a:rPr>
              <a:t>uhý podpalovač do krbů</a:t>
            </a:r>
          </a:p>
        </p:txBody>
      </p:sp>
      <p:pic>
        <p:nvPicPr>
          <p:cNvPr id="6" name="Picture 17" descr="product_photo_274_11287096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88640"/>
            <a:ext cx="178866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204864"/>
            <a:ext cx="1728192" cy="1613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eshop_623"/>
          <p:cNvPicPr>
            <a:picLocks noChangeAspect="1" noChangeArrowheads="1"/>
          </p:cNvPicPr>
          <p:nvPr/>
        </p:nvPicPr>
        <p:blipFill>
          <a:blip r:embed="rId4" cstate="print"/>
          <a:srcRect l="26997" r="29021" b="3375"/>
          <a:stretch>
            <a:fillRect/>
          </a:stretch>
        </p:blipFill>
        <p:spPr bwMode="auto">
          <a:xfrm rot="1023734">
            <a:off x="5264213" y="4869440"/>
            <a:ext cx="866357" cy="190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2" descr="http://amala-supra.cz/image/cache/data/Alpa/AL03001-01-500x500.jpg"/>
          <p:cNvPicPr>
            <a:picLocks noChangeAspect="1" noChangeArrowheads="1"/>
          </p:cNvPicPr>
          <p:nvPr/>
        </p:nvPicPr>
        <p:blipFill>
          <a:blip r:embed="rId5" cstate="print"/>
          <a:srcRect l="30992" t="2268" r="27213" b="2268"/>
          <a:stretch>
            <a:fillRect/>
          </a:stretch>
        </p:blipFill>
        <p:spPr bwMode="auto">
          <a:xfrm>
            <a:off x="3059832" y="4055881"/>
            <a:ext cx="1226783" cy="2802119"/>
          </a:xfrm>
          <a:prstGeom prst="rect">
            <a:avLst/>
          </a:prstGeom>
          <a:noFill/>
        </p:spPr>
      </p:pic>
      <p:pic>
        <p:nvPicPr>
          <p:cNvPr id="44038" name="Picture 6" descr="http://www.krbova-kamna-thorma.cz/files/product/9/20/20965/previe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933056"/>
            <a:ext cx="2232248" cy="2604289"/>
          </a:xfrm>
          <a:prstGeom prst="rect">
            <a:avLst/>
          </a:prstGeom>
          <a:noFill/>
        </p:spPr>
      </p:pic>
      <p:pic>
        <p:nvPicPr>
          <p:cNvPr id="44040" name="Picture 8" descr="http://www.hemann.cz/files/image/antialergi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3356992"/>
            <a:ext cx="945944" cy="2030625"/>
          </a:xfrm>
          <a:prstGeom prst="rect">
            <a:avLst/>
          </a:prstGeom>
          <a:noFill/>
        </p:spPr>
      </p:pic>
      <p:pic>
        <p:nvPicPr>
          <p:cNvPr id="6146" name="Picture 2" descr="http://www.kulturistika.com/sites/default/files/picturesweb/2010070802/alcohol-drink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86443" y="4077072"/>
            <a:ext cx="2120482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88640"/>
            <a:ext cx="9144000" cy="4214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cs-CZ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Použití:</a:t>
            </a:r>
            <a:endParaRPr kumimoji="0" lang="cs-CZ" sz="2800" b="0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indent="-342900" defTabSz="3600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cs-CZ" sz="2800" b="1" kern="0" dirty="0" smtClean="0">
                <a:latin typeface="Arial" charset="0"/>
              </a:rPr>
              <a:t>ekologické palivo </a:t>
            </a:r>
            <a:r>
              <a:rPr lang="cs-CZ" sz="2800" kern="0" dirty="0" smtClean="0">
                <a:latin typeface="Arial" charset="0"/>
              </a:rPr>
              <a:t>– </a:t>
            </a:r>
            <a:r>
              <a:rPr lang="cs-CZ" sz="2800" b="1" kern="0" dirty="0" err="1" smtClean="0">
                <a:solidFill>
                  <a:srgbClr val="6600FF"/>
                </a:solidFill>
                <a:latin typeface="Arial" charset="0"/>
              </a:rPr>
              <a:t>bioethanol</a:t>
            </a:r>
            <a:r>
              <a:rPr lang="cs-CZ" sz="2800" b="1" kern="0" dirty="0" smtClean="0">
                <a:solidFill>
                  <a:srgbClr val="6600FF"/>
                </a:solidFill>
                <a:latin typeface="Arial" charset="0"/>
              </a:rPr>
              <a:t> (</a:t>
            </a:r>
            <a:r>
              <a:rPr lang="cs-CZ" sz="2800" b="1" kern="0" dirty="0" err="1" smtClean="0">
                <a:solidFill>
                  <a:srgbClr val="6600FF"/>
                </a:solidFill>
                <a:latin typeface="Arial" charset="0"/>
              </a:rPr>
              <a:t>biolíh</a:t>
            </a:r>
            <a:r>
              <a:rPr lang="cs-CZ" sz="2800" b="1" kern="0" dirty="0" smtClean="0">
                <a:solidFill>
                  <a:srgbClr val="6600FF"/>
                </a:solidFill>
                <a:latin typeface="Arial" charset="0"/>
              </a:rPr>
              <a:t>)</a:t>
            </a:r>
          </a:p>
          <a:p>
            <a:pPr indent="-342900">
              <a:spcBef>
                <a:spcPts val="0"/>
              </a:spcBef>
            </a:pPr>
            <a:r>
              <a:rPr lang="cs-CZ" sz="2800" b="1" kern="0" dirty="0">
                <a:latin typeface="Arial" charset="0"/>
              </a:rPr>
              <a:t>   </a:t>
            </a:r>
            <a:r>
              <a:rPr lang="cs-CZ" sz="2800" b="1" kern="0" dirty="0" smtClean="0">
                <a:latin typeface="Arial" charset="0"/>
              </a:rPr>
              <a:t> </a:t>
            </a:r>
            <a:r>
              <a:rPr lang="cs-CZ" sz="2800" kern="0" dirty="0" err="1" smtClean="0">
                <a:latin typeface="Arial" charset="0"/>
              </a:rPr>
              <a:t>ethanol</a:t>
            </a:r>
            <a:r>
              <a:rPr lang="cs-CZ" sz="2800" kern="0" dirty="0" smtClean="0">
                <a:latin typeface="Arial" charset="0"/>
              </a:rPr>
              <a:t> získaný destilací </a:t>
            </a:r>
          </a:p>
          <a:p>
            <a:pPr indent="-342900">
              <a:spcBef>
                <a:spcPts val="0"/>
              </a:spcBef>
            </a:pPr>
            <a:r>
              <a:rPr lang="cs-CZ" sz="2800" kern="0" dirty="0">
                <a:latin typeface="Arial" charset="0"/>
              </a:rPr>
              <a:t> </a:t>
            </a:r>
            <a:r>
              <a:rPr lang="cs-CZ" sz="2800" kern="0" dirty="0" smtClean="0">
                <a:latin typeface="Arial" charset="0"/>
              </a:rPr>
              <a:t>   </a:t>
            </a:r>
            <a:r>
              <a:rPr lang="cs-CZ" sz="2800" b="1" kern="0" dirty="0" smtClean="0">
                <a:latin typeface="Arial" charset="0"/>
              </a:rPr>
              <a:t>zkvašené biomasy </a:t>
            </a:r>
          </a:p>
          <a:p>
            <a:pPr indent="-342900">
              <a:spcBef>
                <a:spcPts val="0"/>
              </a:spcBef>
            </a:pPr>
            <a:r>
              <a:rPr lang="cs-CZ" sz="2800" kern="0" dirty="0">
                <a:latin typeface="Arial" charset="0"/>
              </a:rPr>
              <a:t> </a:t>
            </a:r>
            <a:r>
              <a:rPr lang="cs-CZ" sz="2800" kern="0" dirty="0" smtClean="0">
                <a:latin typeface="Arial" charset="0"/>
              </a:rPr>
              <a:t>   obsahující cukry a škroby</a:t>
            </a:r>
          </a:p>
          <a:p>
            <a:pPr indent="-342900">
              <a:spcBef>
                <a:spcPts val="0"/>
              </a:spcBef>
            </a:pPr>
            <a:r>
              <a:rPr lang="cs-CZ" sz="2800" kern="0" dirty="0">
                <a:latin typeface="Arial" charset="0"/>
              </a:rPr>
              <a:t> </a:t>
            </a:r>
            <a:r>
              <a:rPr lang="cs-CZ" sz="2800" kern="0" dirty="0" smtClean="0">
                <a:latin typeface="Arial" charset="0"/>
              </a:rPr>
              <a:t>   (kukuřice, brambory, obilí,</a:t>
            </a:r>
          </a:p>
          <a:p>
            <a:pPr indent="-342900">
              <a:spcBef>
                <a:spcPts val="0"/>
              </a:spcBef>
            </a:pPr>
            <a:r>
              <a:rPr lang="cs-CZ" sz="2800" kern="0" dirty="0">
                <a:latin typeface="Arial" charset="0"/>
              </a:rPr>
              <a:t> </a:t>
            </a:r>
            <a:r>
              <a:rPr lang="cs-CZ" sz="2800" kern="0" dirty="0" smtClean="0">
                <a:latin typeface="Arial" charset="0"/>
              </a:rPr>
              <a:t>    cukrová třtina a cukrová řepa)</a:t>
            </a:r>
          </a:p>
          <a:p>
            <a:pPr indent="-342900">
              <a:spcBef>
                <a:spcPts val="0"/>
              </a:spcBef>
            </a:pPr>
            <a:r>
              <a:rPr lang="cs-CZ" sz="2800" kern="0" dirty="0">
                <a:latin typeface="Arial" charset="0"/>
              </a:rPr>
              <a:t> </a:t>
            </a:r>
            <a:r>
              <a:rPr lang="cs-CZ" sz="2800" kern="0" dirty="0" smtClean="0">
                <a:latin typeface="Arial" charset="0"/>
              </a:rPr>
              <a:t> - </a:t>
            </a:r>
            <a:r>
              <a:rPr lang="cs-CZ" sz="2800" b="1" kern="0" dirty="0" smtClean="0">
                <a:latin typeface="Arial" charset="0"/>
              </a:rPr>
              <a:t>palivo E85 </a:t>
            </a:r>
            <a:r>
              <a:rPr lang="cs-CZ" sz="2800" kern="0" dirty="0" smtClean="0">
                <a:latin typeface="Arial" charset="0"/>
              </a:rPr>
              <a:t>-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je 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směs, která se skládá z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85% </a:t>
            </a:r>
            <a:r>
              <a:rPr lang="cs-CZ" sz="2800" dirty="0" err="1">
                <a:latin typeface="Arial" pitchFamily="34" charset="0"/>
                <a:cs typeface="Arial" pitchFamily="34" charset="0"/>
              </a:rPr>
              <a:t>ethanolu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indent="-342900">
              <a:spcBef>
                <a:spcPts val="0"/>
              </a:spcBef>
            </a:pPr>
            <a:r>
              <a:rPr lang="cs-CZ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   a 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z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15% benzínu 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Naturalu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95</a:t>
            </a:r>
            <a:r>
              <a:rPr lang="cs-CZ" sz="2800" kern="0" dirty="0" smtClean="0"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7" name="Picture 7" descr="http://www.formanddesign.com.au/uploads/38699/ufiles/what-is-ethanol-made-from.jpg"/>
          <p:cNvPicPr>
            <a:picLocks noChangeAspect="1" noChangeArrowheads="1"/>
          </p:cNvPicPr>
          <p:nvPr/>
        </p:nvPicPr>
        <p:blipFill>
          <a:blip r:embed="rId2" cstate="print"/>
          <a:srcRect r="8353"/>
          <a:stretch>
            <a:fillRect/>
          </a:stretch>
        </p:blipFill>
        <p:spPr bwMode="auto">
          <a:xfrm>
            <a:off x="5364088" y="1124744"/>
            <a:ext cx="3600400" cy="2090969"/>
          </a:xfrm>
          <a:prstGeom prst="rect">
            <a:avLst/>
          </a:prstGeom>
          <a:noFill/>
        </p:spPr>
      </p:pic>
      <p:pic>
        <p:nvPicPr>
          <p:cNvPr id="7175" name="Picture 7" descr="http://www.cukrovaryttd.cz/agroetanol-ttd/vyrobky/e85-palivo-nove-generace/obrazky/banner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293095"/>
            <a:ext cx="2736304" cy="2402947"/>
          </a:xfrm>
          <a:prstGeom prst="rect">
            <a:avLst/>
          </a:prstGeom>
          <a:noFill/>
        </p:spPr>
      </p:pic>
      <p:pic>
        <p:nvPicPr>
          <p:cNvPr id="9" name="Picture 4" descr="http://images.gasbuddy.com/images/blogimages/20131011030807ethan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149080"/>
            <a:ext cx="3312600" cy="2486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68760"/>
            <a:ext cx="8964488" cy="3744416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Tx/>
              <a:buChar char="-"/>
            </a:pPr>
            <a:r>
              <a:rPr lang="cs-CZ" sz="2800" dirty="0" smtClean="0">
                <a:latin typeface="Arial" charset="0"/>
              </a:rPr>
              <a:t>bezbarvá, hořlavá, 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cs-CZ" sz="2800" b="1" dirty="0" smtClean="0">
                <a:solidFill>
                  <a:srgbClr val="CC0000"/>
                </a:solidFill>
                <a:latin typeface="Arial" charset="0"/>
              </a:rPr>
              <a:t>    prudce jedovatá látka, 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cs-CZ" sz="2800" b="1" dirty="0" smtClean="0">
                <a:solidFill>
                  <a:srgbClr val="CC0000"/>
                </a:solidFill>
                <a:latin typeface="Arial" charset="0"/>
              </a:rPr>
              <a:t>    </a:t>
            </a:r>
            <a:r>
              <a:rPr lang="cs-CZ" sz="2800" dirty="0" smtClean="0">
                <a:latin typeface="Arial" charset="0"/>
              </a:rPr>
              <a:t>způsobuje nejprve oslepnutí, pak smrt </a:t>
            </a:r>
          </a:p>
          <a:p>
            <a:pPr eaLnBrk="1" hangingPunct="1">
              <a:spcBef>
                <a:spcPts val="0"/>
              </a:spcBef>
              <a:buNone/>
            </a:pPr>
            <a:endParaRPr lang="cs-CZ" sz="1000" b="1" dirty="0" smtClean="0">
              <a:latin typeface="Arial" charset="0"/>
            </a:endParaRPr>
          </a:p>
          <a:p>
            <a:pPr eaLnBrk="1" hangingPunct="1">
              <a:spcBef>
                <a:spcPts val="0"/>
              </a:spcBef>
              <a:buFontTx/>
              <a:buChar char="-"/>
            </a:pPr>
            <a:r>
              <a:rPr lang="cs-CZ" sz="2800" b="1" dirty="0" smtClean="0">
                <a:solidFill>
                  <a:srgbClr val="6600FF"/>
                </a:solidFill>
                <a:latin typeface="Arial" charset="0"/>
              </a:rPr>
              <a:t>použití:</a:t>
            </a:r>
            <a:r>
              <a:rPr lang="cs-CZ" sz="2800" b="1" dirty="0" smtClean="0">
                <a:latin typeface="Arial" charset="0"/>
              </a:rPr>
              <a:t> </a:t>
            </a:r>
            <a:r>
              <a:rPr lang="cs-CZ" sz="2800" dirty="0" smtClean="0">
                <a:latin typeface="Arial" charset="0"/>
              </a:rPr>
              <a:t>rozpouštědlo, 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cs-CZ" sz="2800" dirty="0" smtClean="0">
                <a:latin typeface="Arial" charset="0"/>
              </a:rPr>
              <a:t>                 přísada do nemrznoucích směsí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cs-CZ" sz="2800" dirty="0" smtClean="0">
                <a:latin typeface="Arial" charset="0"/>
              </a:rPr>
              <a:t>                 přísada pohonných hmot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cs-CZ" sz="2800" dirty="0" smtClean="0">
                <a:latin typeface="Arial" charset="0"/>
              </a:rPr>
              <a:t>                 při výrobě bionafty z řepky olejky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cs-CZ" sz="2800" dirty="0" smtClean="0">
                <a:latin typeface="Arial" charset="0"/>
              </a:rPr>
              <a:t>                 výroba formaldehydu</a:t>
            </a:r>
          </a:p>
        </p:txBody>
      </p:sp>
      <p:pic>
        <p:nvPicPr>
          <p:cNvPr id="12291" name="Picture 7" descr="methan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88640"/>
            <a:ext cx="2674943" cy="20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9" descr="filling_necar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581128"/>
            <a:ext cx="3096344" cy="2200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1" descr="mmfs_060064_15_z+snow_performance_methanol_injection+boost_jui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003794"/>
            <a:ext cx="2412776" cy="180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2376264" cy="762000"/>
          </a:xfrm>
          <a:solidFill>
            <a:srgbClr val="FFCE33"/>
          </a:solidFill>
        </p:spPr>
        <p:txBody>
          <a:bodyPr/>
          <a:lstStyle/>
          <a:p>
            <a:pPr algn="l" eaLnBrk="1" hangingPunct="1">
              <a:buFontTx/>
              <a:buChar char="•"/>
            </a:pPr>
            <a:r>
              <a:rPr lang="cs-CZ" sz="3200" b="1" dirty="0" smtClean="0">
                <a:solidFill>
                  <a:srgbClr val="6600FF"/>
                </a:solidFill>
                <a:latin typeface="Arial" charset="0"/>
              </a:rPr>
              <a:t> </a:t>
            </a:r>
            <a:r>
              <a:rPr lang="cs-CZ" sz="3200" b="1" dirty="0" err="1" smtClean="0">
                <a:solidFill>
                  <a:srgbClr val="6600FF"/>
                </a:solidFill>
                <a:latin typeface="Arial" charset="0"/>
              </a:rPr>
              <a:t>methanol</a:t>
            </a:r>
            <a:endParaRPr lang="cs-CZ" sz="3200" b="1" dirty="0" smtClean="0">
              <a:solidFill>
                <a:srgbClr val="6600FF"/>
              </a:solidFill>
              <a:latin typeface="Arial" charset="0"/>
            </a:endParaRPr>
          </a:p>
        </p:txBody>
      </p:sp>
      <p:pic>
        <p:nvPicPr>
          <p:cNvPr id="12295" name="Picture 7" descr="http://2.imimg.com/data2/UE/WE/MY-1598325/methanol_structure_simple-250x2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116632"/>
            <a:ext cx="1705452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</TotalTime>
  <Words>377</Words>
  <Application>Microsoft Office PowerPoint</Application>
  <PresentationFormat>Předvádění na obrazovce (4:3)</PresentationFormat>
  <Paragraphs>80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Default Design</vt:lpstr>
      <vt:lpstr>Prezentace aplikace PowerPoint</vt:lpstr>
      <vt:lpstr>DERIVÁTY UHLOVODÍKŮ</vt:lpstr>
      <vt:lpstr>Kyslíkaté deriváty uhlovodíků</vt:lpstr>
      <vt:lpstr> ethanol</vt:lpstr>
      <vt:lpstr>Destilace</vt:lpstr>
      <vt:lpstr>Destilační aparatura</vt:lpstr>
      <vt:lpstr>Prezentace aplikace PowerPoint</vt:lpstr>
      <vt:lpstr>Prezentace aplikace PowerPoint</vt:lpstr>
      <vt:lpstr> methanol</vt:lpstr>
      <vt:lpstr> glycerol (glycerin)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marsik</dc:creator>
  <cp:lastModifiedBy>Packard Bell</cp:lastModifiedBy>
  <cp:revision>40</cp:revision>
  <dcterms:created xsi:type="dcterms:W3CDTF">1601-01-01T00:00:00Z</dcterms:created>
  <dcterms:modified xsi:type="dcterms:W3CDTF">2020-04-18T16:32:36Z</dcterms:modified>
</cp:coreProperties>
</file>