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70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68" autoAdjust="0"/>
  </p:normalViewPr>
  <p:slideViewPr>
    <p:cSldViewPr>
      <p:cViewPr varScale="1">
        <p:scale>
          <a:sx n="45" d="100"/>
          <a:sy n="45" d="100"/>
        </p:scale>
        <p:origin x="-11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CE1B1-73C8-4E7D-9577-D500E44AB30A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E08C2-E1A4-4495-B4F6-139EC5CDA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23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0E08C2-E1A4-4495-B4F6-139EC5CDAD5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474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C6C29056-37E8-4DD4-B63B-789A4DCE385D}" type="datetimeFigureOut">
              <a:rPr lang="cs-CZ" smtClean="0"/>
              <a:t>31.5.2020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A76480A6-D228-41AE-9ED5-26190128BF8C}" type="slidenum">
              <a:rPr lang="cs-CZ" smtClean="0"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6064" y="-387424"/>
            <a:ext cx="7772400" cy="1470025"/>
          </a:xfrm>
        </p:spPr>
        <p:txBody>
          <a:bodyPr/>
          <a:lstStyle/>
          <a:p>
            <a:r>
              <a:rPr lang="cs-CZ" dirty="0"/>
              <a:t>Biologie - science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496944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04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387424"/>
            <a:ext cx="7924800" cy="114300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Typy ekosystémů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764704"/>
            <a:ext cx="7924800" cy="5904656"/>
          </a:xfrm>
        </p:spPr>
        <p:txBody>
          <a:bodyPr>
            <a:normAutofit fontScale="92500" lnSpcReduction="10000"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Přirozený</a:t>
            </a:r>
            <a:r>
              <a:rPr lang="cs-CZ" sz="3200" dirty="0" smtClean="0"/>
              <a:t> 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minimální nebo žádný zásah člověka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vysoká druhová diverzita (druhová rozmanitost)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velká schopnost vývoje a obnovy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</a:t>
            </a:r>
            <a:r>
              <a:rPr lang="cs-CZ" sz="3200" dirty="0" smtClean="0">
                <a:solidFill>
                  <a:srgbClr val="FF0000"/>
                </a:solidFill>
              </a:rPr>
              <a:t>příklad: les, louka, rybník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Umělý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výrazný zásah člověka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nízká druhová diverzita – proto nestabilní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- snadno se naruší, malá schopnost obnovy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</a:t>
            </a:r>
            <a:r>
              <a:rPr lang="cs-CZ" sz="3200" dirty="0" smtClean="0">
                <a:solidFill>
                  <a:srgbClr val="FF0000"/>
                </a:solidFill>
              </a:rPr>
              <a:t>příklad: pole, ovocný sad</a:t>
            </a:r>
          </a:p>
          <a:p>
            <a:pPr marL="0" indent="0">
              <a:buNone/>
            </a:pPr>
            <a:endParaRPr lang="cs-CZ" sz="3200" dirty="0"/>
          </a:p>
          <a:p>
            <a:pPr marL="0" indent="0">
              <a:buNone/>
            </a:pPr>
            <a:endParaRPr lang="cs-CZ" sz="3200" dirty="0" smtClean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9338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Louka – přirozený ekosystém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632848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005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– přirozený ekosystém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704856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57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 – umělý ekosystém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748883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570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Ovocný sad – umělý ekosystém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369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76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Ekosystém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506916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Je to systém vzájemných </a:t>
            </a:r>
            <a:r>
              <a:rPr lang="cs-CZ" sz="3200" dirty="0" smtClean="0"/>
              <a:t>vztahů všech složek (abiotických i biotických)</a:t>
            </a:r>
            <a:endParaRPr lang="cs-CZ" sz="3200" dirty="0" smtClean="0"/>
          </a:p>
          <a:p>
            <a:pPr marL="0" indent="0">
              <a:buNone/>
            </a:pPr>
            <a:endParaRPr lang="cs-CZ" sz="3200" dirty="0" smtClean="0"/>
          </a:p>
          <a:p>
            <a:r>
              <a:rPr lang="cs-CZ" sz="3200" dirty="0" smtClean="0"/>
              <a:t>Neustále v něm probíhají změny, které ale zároveň způsobují jeho stabilitu (rovnováhu)</a:t>
            </a:r>
          </a:p>
          <a:p>
            <a:pPr marL="0" indent="0">
              <a:buNone/>
            </a:pPr>
            <a:endParaRPr lang="cs-CZ" sz="3200" dirty="0" smtClean="0"/>
          </a:p>
          <a:p>
            <a:r>
              <a:rPr lang="cs-CZ" sz="3200" dirty="0" smtClean="0"/>
              <a:t>Základem pro vytvoření rovnováhy je tok energie a koloběh látek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722833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Slunce – zdroj energie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1682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625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326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Koloběh látek a energií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196752"/>
            <a:ext cx="7924800" cy="5661248"/>
          </a:xfrm>
        </p:spPr>
        <p:txBody>
          <a:bodyPr>
            <a:normAutofit lnSpcReduction="10000"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Slunce</a:t>
            </a:r>
            <a:r>
              <a:rPr lang="cs-CZ" sz="3200" dirty="0" smtClean="0"/>
              <a:t> – největší část energie pro ekosystémy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Světelná energie </a:t>
            </a:r>
            <a:r>
              <a:rPr lang="cs-CZ" sz="3200" dirty="0" smtClean="0"/>
              <a:t>– využívána rostlinami (producenti) pro tvorbu organických látek (cukry, tuky, bílkoviny)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Organické látky </a:t>
            </a:r>
            <a:r>
              <a:rPr lang="cs-CZ" sz="3200" dirty="0" smtClean="0"/>
              <a:t>- jsou využívány živočichy (konzumenti) 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Odumřelá těla producentů a konzumentů </a:t>
            </a:r>
            <a:r>
              <a:rPr lang="cs-CZ" sz="3200" dirty="0" smtClean="0"/>
              <a:t>– jsou rozkládány pomocí rozkladačů (</a:t>
            </a:r>
            <a:r>
              <a:rPr lang="cs-CZ" sz="3200" dirty="0" err="1" smtClean="0"/>
              <a:t>destruenti</a:t>
            </a:r>
            <a:r>
              <a:rPr lang="cs-CZ" sz="3200" dirty="0" smtClean="0"/>
              <a:t>) – bakterie, houby </a:t>
            </a:r>
          </a:p>
          <a:p>
            <a:r>
              <a:rPr lang="cs-CZ" sz="3200" dirty="0" smtClean="0"/>
              <a:t>Vzniklé minerální látky jsou využity producenty (rostlinami)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3717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Podmínky života</a:t>
            </a:r>
            <a:endParaRPr lang="cs-CZ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cs-CZ" sz="4000" dirty="0" smtClean="0">
                <a:solidFill>
                  <a:srgbClr val="00B050"/>
                </a:solidFill>
              </a:rPr>
              <a:t>      Živé složky životního prostředí            „ </a:t>
            </a:r>
            <a:r>
              <a:rPr lang="cs-CZ" sz="4000" dirty="0" smtClean="0">
                <a:solidFill>
                  <a:srgbClr val="00B050"/>
                </a:solidFill>
              </a:rPr>
              <a:t>biotické </a:t>
            </a:r>
            <a:r>
              <a:rPr lang="cs-CZ" sz="4000" dirty="0" smtClean="0">
                <a:solidFill>
                  <a:srgbClr val="00B050"/>
                </a:solidFill>
              </a:rPr>
              <a:t>složky“</a:t>
            </a:r>
            <a:endParaRPr lang="cs-CZ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64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5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Biomy </a:t>
            </a:r>
            <a:br>
              <a:rPr lang="cs-CZ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stabilní ekosystémy</a:t>
            </a:r>
            <a:endParaRPr lang="cs-CZ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8991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89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101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6021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Biomy</a:t>
            </a:r>
          </a:p>
          <a:p>
            <a:r>
              <a:rPr lang="cs-CZ" sz="3200" dirty="0" smtClean="0"/>
              <a:t>Rozsáhlé a stabilní ekosystémy</a:t>
            </a:r>
            <a:endParaRPr lang="cs-CZ" sz="3200" dirty="0"/>
          </a:p>
          <a:p>
            <a:r>
              <a:rPr lang="cs-CZ" sz="3200" dirty="0" smtClean="0"/>
              <a:t>Jsou to soubory různých ekosystémů, které mají podobnou strukturu a funkci </a:t>
            </a:r>
          </a:p>
          <a:p>
            <a:r>
              <a:rPr lang="cs-CZ" sz="3200" dirty="0" smtClean="0"/>
              <a:t>Vyvinuly se v </a:t>
            </a:r>
            <a:r>
              <a:rPr lang="cs-CZ" sz="3200" dirty="0"/>
              <a:t>u</a:t>
            </a:r>
            <a:r>
              <a:rPr lang="cs-CZ" sz="3200" dirty="0" smtClean="0"/>
              <a:t>rčitých podmínkách prostředí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Pro jednotlivé biomy jsou určující: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</a:t>
            </a:r>
            <a:r>
              <a:rPr lang="cs-CZ" sz="3200" dirty="0" smtClean="0">
                <a:solidFill>
                  <a:srgbClr val="FF0000"/>
                </a:solidFill>
              </a:rPr>
              <a:t>- teplota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</a:t>
            </a:r>
            <a:r>
              <a:rPr lang="cs-CZ" sz="3200" dirty="0" smtClean="0">
                <a:solidFill>
                  <a:srgbClr val="FF0000"/>
                </a:solidFill>
              </a:rPr>
              <a:t>- množství srážek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</a:t>
            </a:r>
            <a:r>
              <a:rPr lang="cs-CZ" sz="3200" dirty="0" smtClean="0">
                <a:solidFill>
                  <a:srgbClr val="FF0000"/>
                </a:solidFill>
              </a:rPr>
              <a:t>- délka slunečního svitu</a:t>
            </a:r>
          </a:p>
          <a:p>
            <a:endParaRPr lang="cs-CZ" sz="3200" dirty="0" smtClean="0"/>
          </a:p>
          <a:p>
            <a:endParaRPr lang="cs-CZ" sz="3200" dirty="0"/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05089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Tropický deštný les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63" y="1844824"/>
            <a:ext cx="5088519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17032"/>
            <a:ext cx="464400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87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093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54006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Průměrná teplota </a:t>
            </a:r>
            <a:r>
              <a:rPr lang="cs-CZ" sz="3200" dirty="0" smtClean="0"/>
              <a:t>kolem 25</a:t>
            </a:r>
            <a:r>
              <a:rPr lang="cs-CZ" sz="3200" dirty="0" smtClean="0">
                <a:latin typeface="Trebuchet MS"/>
              </a:rPr>
              <a:t>˚</a:t>
            </a:r>
            <a:r>
              <a:rPr lang="cs-CZ" sz="3200" dirty="0" smtClean="0"/>
              <a:t>C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Roční úhrn srážek </a:t>
            </a:r>
            <a:r>
              <a:rPr lang="cs-CZ" sz="3200" dirty="0" smtClean="0"/>
              <a:t>2000 – 8000 mm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Vysoká druhová diverzita, nízké zastoupení endemitů (organismů žijících pouze na jednom místě)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Rostliny:</a:t>
            </a:r>
            <a:r>
              <a:rPr lang="cs-CZ" sz="3200" dirty="0" smtClean="0"/>
              <a:t> palmy, liány, epifyty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Živočichové:</a:t>
            </a:r>
            <a:r>
              <a:rPr lang="cs-CZ" sz="3200" dirty="0" smtClean="0"/>
              <a:t> opice, jaguár, hmyz, ptáci, plazi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2520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1143000"/>
          </a:xfrm>
        </p:spPr>
        <p:txBody>
          <a:bodyPr/>
          <a:lstStyle/>
          <a:p>
            <a:pPr algn="ctr"/>
            <a:r>
              <a:rPr lang="cs-CZ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savana</a:t>
            </a:r>
            <a:endParaRPr lang="cs-CZ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806489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592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568952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44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5688632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Velké rozdíly (amplituda) </a:t>
            </a:r>
            <a:r>
              <a:rPr lang="cs-CZ" sz="3200" dirty="0" smtClean="0"/>
              <a:t>teplot během dne 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Ve dne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00B050"/>
                </a:solidFill>
              </a:rPr>
              <a:t>teploty</a:t>
            </a:r>
            <a:r>
              <a:rPr lang="cs-CZ" sz="3200" dirty="0" smtClean="0"/>
              <a:t> kolem 40</a:t>
            </a:r>
            <a:r>
              <a:rPr lang="cs-CZ" sz="3200" dirty="0" smtClean="0">
                <a:latin typeface="Trebuchet MS"/>
              </a:rPr>
              <a:t>˚</a:t>
            </a:r>
            <a:r>
              <a:rPr lang="cs-CZ" sz="3200" dirty="0" smtClean="0"/>
              <a:t>C, v noci teploty i pod nulou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Střídání období sucha a dešťů </a:t>
            </a:r>
            <a:r>
              <a:rPr lang="cs-CZ" sz="3200" dirty="0" smtClean="0"/>
              <a:t>– migrace zvířat 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Rostliny</a:t>
            </a:r>
            <a:r>
              <a:rPr lang="cs-CZ" sz="3200" dirty="0" smtClean="0"/>
              <a:t> – dominantním druhem jsou trávy (travní společenstva), řídce rozšířeny stromy (akácie)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Živočichové:</a:t>
            </a:r>
            <a:r>
              <a:rPr lang="cs-CZ" sz="3200" dirty="0" smtClean="0"/>
              <a:t> antilopy, lev, zebry, sloni, plazi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17094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392" y="-315416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Jedinec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61" y="2079690"/>
            <a:ext cx="5364088" cy="356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" y="3357578"/>
            <a:ext cx="4647945" cy="348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042"/>
            <a:ext cx="4572000" cy="281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22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278"/>
            <a:ext cx="7924800" cy="114300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Opadavé listnaté lesy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7280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38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1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1782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72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764704"/>
            <a:ext cx="7924800" cy="5256584"/>
          </a:xfrm>
        </p:spPr>
        <p:txBody>
          <a:bodyPr>
            <a:normAutofit lnSpcReduction="10000"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Nejchladnější měsíce</a:t>
            </a:r>
            <a:r>
              <a:rPr lang="cs-CZ" sz="3200" dirty="0" smtClean="0"/>
              <a:t> – 5 do 2</a:t>
            </a:r>
            <a:r>
              <a:rPr lang="cs-CZ" sz="3200" dirty="0" smtClean="0">
                <a:latin typeface="Trebuchet MS"/>
              </a:rPr>
              <a:t>˚</a:t>
            </a:r>
            <a:r>
              <a:rPr lang="cs-CZ" sz="3200" dirty="0" smtClean="0"/>
              <a:t>C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Nejteplejší měsíce </a:t>
            </a:r>
            <a:r>
              <a:rPr lang="cs-CZ" sz="3200" dirty="0" smtClean="0"/>
              <a:t>14 - 19</a:t>
            </a:r>
            <a:r>
              <a:rPr lang="cs-CZ" sz="3200" dirty="0" smtClean="0">
                <a:solidFill>
                  <a:srgbClr val="FFFFFF"/>
                </a:solidFill>
                <a:latin typeface="Trebuchet MS"/>
              </a:rPr>
              <a:t>˚</a:t>
            </a:r>
            <a:r>
              <a:rPr lang="cs-CZ" sz="3200" dirty="0" smtClean="0">
                <a:solidFill>
                  <a:srgbClr val="FFFFFF"/>
                </a:solidFill>
              </a:rPr>
              <a:t>C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Srážky</a:t>
            </a:r>
            <a:r>
              <a:rPr lang="cs-CZ" sz="3200" dirty="0" smtClean="0">
                <a:solidFill>
                  <a:srgbClr val="FFFFFF"/>
                </a:solidFill>
              </a:rPr>
              <a:t> 500 – 1500 mm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Hlavní oblast výskytu: </a:t>
            </a:r>
            <a:r>
              <a:rPr lang="cs-CZ" sz="3200" dirty="0" smtClean="0">
                <a:solidFill>
                  <a:srgbClr val="FFFFFF"/>
                </a:solidFill>
              </a:rPr>
              <a:t>mírný pás severní polokoule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Rostliny:</a:t>
            </a:r>
            <a:r>
              <a:rPr lang="cs-CZ" sz="3200" dirty="0" smtClean="0">
                <a:solidFill>
                  <a:srgbClr val="FFFFFF"/>
                </a:solidFill>
              </a:rPr>
              <a:t> dobře vyvinuté bylinné, keřové a stromové patro, bučiny, doubravy, nižší podíl jehličnanů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Živočichové:</a:t>
            </a:r>
            <a:r>
              <a:rPr lang="cs-CZ" sz="3200" dirty="0" smtClean="0">
                <a:solidFill>
                  <a:srgbClr val="FFFFFF"/>
                </a:solidFill>
              </a:rPr>
              <a:t> liška, veverka, plch, hmyz, jezevec</a:t>
            </a: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3025410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-11987"/>
            <a:ext cx="7924800" cy="114300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Tundra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8136904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54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000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116632"/>
            <a:ext cx="914399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398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836712"/>
            <a:ext cx="7924800" cy="5400600"/>
          </a:xfrm>
        </p:spPr>
        <p:txBody>
          <a:bodyPr>
            <a:normAutofit/>
          </a:bodyPr>
          <a:lstStyle/>
          <a:p>
            <a:r>
              <a:rPr lang="cs-CZ" sz="3200" dirty="0" smtClean="0">
                <a:solidFill>
                  <a:srgbClr val="00B050"/>
                </a:solidFill>
              </a:rPr>
              <a:t>Průměrné teploty </a:t>
            </a:r>
            <a:r>
              <a:rPr lang="cs-CZ" sz="3200" dirty="0" smtClean="0"/>
              <a:t>9 – 11 měsíců v roce pod nulou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Nízké srážky </a:t>
            </a:r>
            <a:r>
              <a:rPr lang="cs-CZ" sz="3200" dirty="0" smtClean="0"/>
              <a:t>– pouze 150 – 300 mm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Hranice tundry</a:t>
            </a:r>
            <a:r>
              <a:rPr lang="cs-CZ" sz="3200" dirty="0" smtClean="0"/>
              <a:t> </a:t>
            </a:r>
            <a:r>
              <a:rPr lang="cs-CZ" sz="3200" dirty="0" smtClean="0"/>
              <a:t>je dána </a:t>
            </a:r>
            <a:r>
              <a:rPr lang="cs-CZ" sz="3200" dirty="0" smtClean="0"/>
              <a:t>65 – 70 stupněm severní šířky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Rostliny:</a:t>
            </a:r>
            <a:r>
              <a:rPr lang="cs-CZ" sz="3200" dirty="0" smtClean="0"/>
              <a:t> zakrslé dřeviny, trávy, mechy, lišejníky</a:t>
            </a:r>
          </a:p>
          <a:p>
            <a:r>
              <a:rPr lang="cs-CZ" sz="3200" dirty="0" smtClean="0">
                <a:solidFill>
                  <a:srgbClr val="00B050"/>
                </a:solidFill>
              </a:rPr>
              <a:t>Živočichové</a:t>
            </a:r>
            <a:r>
              <a:rPr lang="cs-CZ" sz="3200" dirty="0" smtClean="0"/>
              <a:t>: sob polární, lední medvěd, sovice sněžná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26212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Jedinec</a:t>
            </a:r>
            <a:b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základní ekologická jednotka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925144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V</a:t>
            </a:r>
            <a:r>
              <a:rPr lang="cs-CZ" sz="2800" dirty="0" smtClean="0"/>
              <a:t> biologii je tak označován každý soběstačný organismus, např. mravenec, strom, bakterie</a:t>
            </a:r>
          </a:p>
          <a:p>
            <a:endParaRPr lang="cs-CZ" sz="2800" dirty="0"/>
          </a:p>
          <a:p>
            <a:r>
              <a:rPr lang="cs-CZ" sz="2800" dirty="0" smtClean="0"/>
              <a:t>Jednobuněčný i mnohobuněčný organismus </a:t>
            </a:r>
          </a:p>
          <a:p>
            <a:endParaRPr lang="cs-CZ" sz="2800" dirty="0"/>
          </a:p>
          <a:p>
            <a:r>
              <a:rPr lang="cs-CZ" sz="2800" dirty="0" smtClean="0"/>
              <a:t>Jedinci se většinou nevyskytují </a:t>
            </a:r>
            <a:r>
              <a:rPr lang="cs-CZ" sz="2800" dirty="0" smtClean="0"/>
              <a:t>osamoceně</a:t>
            </a:r>
            <a:endParaRPr lang="cs-CZ" sz="2800" dirty="0" smtClean="0"/>
          </a:p>
          <a:p>
            <a:pPr marL="0" indent="0">
              <a:buNone/>
            </a:pPr>
            <a:endParaRPr lang="cs-CZ" sz="2800" dirty="0" smtClean="0"/>
          </a:p>
          <a:p>
            <a:r>
              <a:rPr lang="cs-CZ" sz="2800" dirty="0" smtClean="0"/>
              <a:t>Jedince byl až donedávna považován také za základní jednotku evoluce (náhodného vývoje živých organismů)</a:t>
            </a:r>
          </a:p>
          <a:p>
            <a:endParaRPr lang="cs-CZ" sz="2800" dirty="0"/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52455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 jako základní jednotka evoluce</a:t>
            </a:r>
            <a:endParaRPr lang="cs-CZ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925144"/>
          </a:xfrm>
        </p:spPr>
        <p:txBody>
          <a:bodyPr>
            <a:normAutofit/>
          </a:bodyPr>
          <a:lstStyle/>
          <a:p>
            <a:r>
              <a:rPr lang="cs-CZ" sz="3200" dirty="0" smtClean="0"/>
              <a:t>Je považován nově za základní jednotku evoluce (náhodného vývoje živých organismů)</a:t>
            </a:r>
          </a:p>
          <a:p>
            <a:endParaRPr lang="cs-CZ" sz="3200" dirty="0"/>
          </a:p>
          <a:p>
            <a:r>
              <a:rPr lang="cs-CZ" sz="3200" dirty="0" smtClean="0"/>
              <a:t>Na úrovni DNA dochází neustále k náhodným změnám „chybám“ – pozitivní i negativní vliv</a:t>
            </a:r>
          </a:p>
          <a:p>
            <a:endParaRPr lang="cs-CZ" sz="3200" dirty="0"/>
          </a:p>
          <a:p>
            <a:r>
              <a:rPr lang="cs-CZ" sz="3200" dirty="0" smtClean="0"/>
              <a:t>Tyto „chyby“ pak mohou někdy vést ke zvýhodnění či ke vzniku nového druhu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6459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Populace orchidejí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200"/>
            <a:ext cx="818794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7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924800" cy="1143000"/>
          </a:xfrm>
        </p:spPr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POPULACE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268760"/>
            <a:ext cx="7924800" cy="5400600"/>
          </a:xfrm>
        </p:spPr>
        <p:txBody>
          <a:bodyPr>
            <a:normAutofit lnSpcReduction="10000"/>
          </a:bodyPr>
          <a:lstStyle/>
          <a:p>
            <a:r>
              <a:rPr lang="cs-CZ" sz="3200" dirty="0" smtClean="0"/>
              <a:t>Soubor jedinců téhož druhu, kteří žijí v určitém prostoru a čase</a:t>
            </a:r>
            <a:endParaRPr lang="cs-CZ" sz="3200" dirty="0"/>
          </a:p>
          <a:p>
            <a:r>
              <a:rPr lang="cs-CZ" sz="3200" dirty="0" smtClean="0">
                <a:solidFill>
                  <a:srgbClr val="00B050"/>
                </a:solidFill>
              </a:rPr>
              <a:t>Vlastnosti populace: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dirty="0" smtClean="0">
                <a:solidFill>
                  <a:srgbClr val="FF0000"/>
                </a:solidFill>
              </a:rPr>
              <a:t>- růst populace: </a:t>
            </a:r>
            <a:r>
              <a:rPr lang="cs-CZ" sz="3200" dirty="0" smtClean="0"/>
              <a:t>patří sem </a:t>
            </a:r>
            <a:r>
              <a:rPr lang="cs-CZ" sz="3200" dirty="0" err="1" smtClean="0"/>
              <a:t>množivost</a:t>
            </a:r>
            <a:r>
              <a:rPr lang="cs-CZ" sz="3200" dirty="0" smtClean="0"/>
              <a:t>, úmrtnost, 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                           migrace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 </a:t>
            </a:r>
            <a:r>
              <a:rPr lang="cs-CZ" sz="3200" dirty="0" smtClean="0">
                <a:solidFill>
                  <a:srgbClr val="FF0000"/>
                </a:solidFill>
              </a:rPr>
              <a:t>- hustota populace:</a:t>
            </a:r>
            <a:r>
              <a:rPr lang="cs-CZ" sz="3200" dirty="0" smtClean="0"/>
              <a:t> počet jedinců na jednotku 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                                plochy</a:t>
            </a:r>
          </a:p>
          <a:p>
            <a:pPr marL="0" indent="0">
              <a:buNone/>
            </a:pPr>
            <a:r>
              <a:rPr lang="cs-CZ" sz="3200" dirty="0">
                <a:solidFill>
                  <a:srgbClr val="FF0000"/>
                </a:solidFill>
              </a:rPr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   - struktura populace: </a:t>
            </a:r>
            <a:r>
              <a:rPr lang="cs-CZ" sz="3200" dirty="0" smtClean="0"/>
              <a:t>patří sem věk, pohlaví, </a:t>
            </a:r>
          </a:p>
          <a:p>
            <a:pPr marL="0" indent="0">
              <a:buNone/>
            </a:pPr>
            <a:r>
              <a:rPr lang="cs-CZ" sz="3200" dirty="0"/>
              <a:t> </a:t>
            </a:r>
            <a:r>
              <a:rPr lang="cs-CZ" sz="3200" dirty="0" smtClean="0"/>
              <a:t>            sociální hierarchie (sociální postavení)</a:t>
            </a:r>
          </a:p>
        </p:txBody>
      </p:sp>
    </p:spTree>
    <p:extLst>
      <p:ext uri="{BB962C8B-B14F-4D97-AF65-F5344CB8AC3E}">
        <p14:creationId xmlns:p14="http://schemas.microsoft.com/office/powerpoint/2010/main" val="1862603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Biocenóza - společenstvo</a:t>
            </a:r>
            <a:endParaRPr lang="cs-CZ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506916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Soubor všech jedinců populací různých druhů, kteří žijí v na určitém stanovišti (biotopu)</a:t>
            </a:r>
            <a:endParaRPr lang="cs-CZ" sz="3200" dirty="0"/>
          </a:p>
          <a:p>
            <a:r>
              <a:rPr lang="cs-CZ" sz="3200" dirty="0" smtClean="0">
                <a:solidFill>
                  <a:srgbClr val="FF0000"/>
                </a:solidFill>
              </a:rPr>
              <a:t>Fytocenóza</a:t>
            </a:r>
            <a:r>
              <a:rPr lang="cs-CZ" sz="3200" dirty="0" smtClean="0"/>
              <a:t> – všechny populace rostlin na stanovišti 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Zoocenóza</a:t>
            </a:r>
            <a:r>
              <a:rPr lang="cs-CZ" sz="3200" dirty="0" smtClean="0"/>
              <a:t> – všechny populace živočichů na stanovišti</a:t>
            </a:r>
          </a:p>
          <a:p>
            <a:r>
              <a:rPr lang="cs-CZ" sz="3200" dirty="0" smtClean="0">
                <a:solidFill>
                  <a:srgbClr val="FF0000"/>
                </a:solidFill>
              </a:rPr>
              <a:t>Společně populace rostlin a živočichů vytvářejí biocenózu </a:t>
            </a:r>
          </a:p>
          <a:p>
            <a:endParaRPr lang="cs-CZ" sz="3200" dirty="0" smtClean="0"/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59467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41358"/>
      </p:ext>
    </p:extLst>
  </p:cSld>
  <p:clrMapOvr>
    <a:masterClrMapping/>
  </p:clrMapOvr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939</TotalTime>
  <Words>653</Words>
  <Application>Microsoft Office PowerPoint</Application>
  <PresentationFormat>Předvádění na obrazovce (4:3)</PresentationFormat>
  <Paragraphs>99</Paragraphs>
  <Slides>37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38" baseType="lpstr">
      <vt:lpstr>Horizont</vt:lpstr>
      <vt:lpstr>Biologie - science</vt:lpstr>
      <vt:lpstr>Podmínky života</vt:lpstr>
      <vt:lpstr>Jedinec</vt:lpstr>
      <vt:lpstr>Jedinec   základní ekologická jednotka</vt:lpstr>
      <vt:lpstr>Gen jako základní jednotka evoluce</vt:lpstr>
      <vt:lpstr>Populace orchidejí</vt:lpstr>
      <vt:lpstr>POPULACE</vt:lpstr>
      <vt:lpstr>Biocenóza - společenstvo</vt:lpstr>
      <vt:lpstr>Prezentace aplikace PowerPoint</vt:lpstr>
      <vt:lpstr>Typy ekosystémů</vt:lpstr>
      <vt:lpstr>Louka – přirozený ekosystém</vt:lpstr>
      <vt:lpstr>Les – přirozený ekosystém</vt:lpstr>
      <vt:lpstr>pole – umělý ekosystém</vt:lpstr>
      <vt:lpstr>Ovocný sad – umělý ekosystém</vt:lpstr>
      <vt:lpstr>Prezentace aplikace PowerPoint</vt:lpstr>
      <vt:lpstr>Ekosystém</vt:lpstr>
      <vt:lpstr>Slunce – zdroj energie</vt:lpstr>
      <vt:lpstr>Prezentace aplikace PowerPoint</vt:lpstr>
      <vt:lpstr>Koloběh látek a energií</vt:lpstr>
      <vt:lpstr>Prezentace aplikace PowerPoint</vt:lpstr>
      <vt:lpstr>Biomy  stabilní ekosystémy</vt:lpstr>
      <vt:lpstr>Prezentace aplikace PowerPoint</vt:lpstr>
      <vt:lpstr>Prezentace aplikace PowerPoint</vt:lpstr>
      <vt:lpstr>Tropický deštný les</vt:lpstr>
      <vt:lpstr>Prezentace aplikace PowerPoint</vt:lpstr>
      <vt:lpstr>Prezentace aplikace PowerPoint</vt:lpstr>
      <vt:lpstr>savana</vt:lpstr>
      <vt:lpstr>Prezentace aplikace PowerPoint</vt:lpstr>
      <vt:lpstr>Prezentace aplikace PowerPoint</vt:lpstr>
      <vt:lpstr>Opadavé listnaté lesy</vt:lpstr>
      <vt:lpstr>Prezentace aplikace PowerPoint</vt:lpstr>
      <vt:lpstr>Prezentace aplikace PowerPoint</vt:lpstr>
      <vt:lpstr>Prezentace aplikace PowerPoint</vt:lpstr>
      <vt:lpstr>Tundra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Biologie - science</dc:title>
  <dc:creator>Packard Bell</dc:creator>
  <cp:lastModifiedBy>Packard Bell</cp:lastModifiedBy>
  <cp:revision>168</cp:revision>
  <dcterms:created xsi:type="dcterms:W3CDTF">2018-09-04T17:20:56Z</dcterms:created>
  <dcterms:modified xsi:type="dcterms:W3CDTF">2020-05-31T12:29:09Z</dcterms:modified>
</cp:coreProperties>
</file>