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6" r:id="rId10"/>
    <p:sldId id="264" r:id="rId11"/>
    <p:sldId id="288" r:id="rId12"/>
    <p:sldId id="266" r:id="rId13"/>
    <p:sldId id="273" r:id="rId14"/>
    <p:sldId id="265" r:id="rId15"/>
    <p:sldId id="275" r:id="rId16"/>
    <p:sldId id="276" r:id="rId17"/>
    <p:sldId id="268" r:id="rId18"/>
    <p:sldId id="274" r:id="rId19"/>
    <p:sldId id="269" r:id="rId20"/>
    <p:sldId id="270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C29056-37E8-4DD4-B63B-789A4DCE385D}" type="datetimeFigureOut">
              <a:rPr lang="cs-CZ" smtClean="0"/>
              <a:t>18.4.2020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-387424"/>
            <a:ext cx="7772400" cy="1470025"/>
          </a:xfrm>
        </p:spPr>
        <p:txBody>
          <a:bodyPr/>
          <a:lstStyle/>
          <a:p>
            <a:r>
              <a:rPr lang="cs-CZ" dirty="0"/>
              <a:t>Biologie -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Rentgenové a ultrafialové záření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1905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348880"/>
            <a:ext cx="5048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4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RTG záření - využití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091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00B050"/>
                </a:solidFill>
              </a:rPr>
              <a:t>Ve zdravotnictví </a:t>
            </a:r>
            <a:r>
              <a:rPr lang="cs-CZ" sz="3200" dirty="0" smtClean="0"/>
              <a:t>– nepostradatelné při diagnostice zranění pevných částí (kostí, kloubů)</a:t>
            </a:r>
          </a:p>
          <a:p>
            <a:endParaRPr lang="cs-CZ" sz="3200" dirty="0"/>
          </a:p>
          <a:p>
            <a:r>
              <a:rPr lang="cs-CZ" sz="3200" dirty="0" smtClean="0">
                <a:solidFill>
                  <a:srgbClr val="00B050"/>
                </a:solidFill>
              </a:rPr>
              <a:t>Možné využití ve stavebním průmyslu </a:t>
            </a:r>
            <a:r>
              <a:rPr lang="cs-CZ" sz="3200" dirty="0" smtClean="0"/>
              <a:t>– detekce kazů (prasklin) nejrůznějších materiálů např. betonu, ocelových bloků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Součást skenerů na letištích </a:t>
            </a:r>
            <a:r>
              <a:rPr lang="cs-CZ" sz="3200" dirty="0" smtClean="0"/>
              <a:t>– detekce zbraní, předmětů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6056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5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832648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Funkce ozonové vrstvy </a:t>
            </a:r>
            <a:r>
              <a:rPr lang="cs-CZ" sz="3200" dirty="0" smtClean="0"/>
              <a:t>– ochrana proti UV záření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Vlastnosti UV záření - </a:t>
            </a:r>
            <a:r>
              <a:rPr lang="cs-CZ" sz="3200" dirty="0" smtClean="0"/>
              <a:t>vyvolat řadu poškození na buněčné úrovni – např. vznik rakoviny kůže, v lepším případě pouhé spálení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UV záření </a:t>
            </a:r>
            <a:r>
              <a:rPr lang="cs-CZ" sz="3200" dirty="0" smtClean="0"/>
              <a:t>má krátkou vlnovou délku (velké množství energie na malé ploše – může způsobit poškození organismu)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9337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Ozonová vrstva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76" y="1600200"/>
            <a:ext cx="6556248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63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1128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00B050"/>
                </a:solidFill>
              </a:rPr>
              <a:t>p</a:t>
            </a:r>
            <a:r>
              <a:rPr lang="cs-CZ" sz="3200" dirty="0" smtClean="0">
                <a:solidFill>
                  <a:srgbClr val="00B050"/>
                </a:solidFill>
              </a:rPr>
              <a:t>lyn</a:t>
            </a:r>
            <a:r>
              <a:rPr lang="cs-CZ" sz="3200" dirty="0" smtClean="0"/>
              <a:t> – přirozená součást zemské atmosféry ve stratosféře (</a:t>
            </a:r>
            <a:r>
              <a:rPr lang="cs-CZ" sz="3200" dirty="0" err="1" smtClean="0"/>
              <a:t>stratosferický</a:t>
            </a:r>
            <a:r>
              <a:rPr lang="cs-CZ" sz="3200" dirty="0" smtClean="0"/>
              <a:t> ozon – mezi 10 – 50 km)</a:t>
            </a:r>
          </a:p>
          <a:p>
            <a:pPr algn="just"/>
            <a:r>
              <a:rPr lang="cs-CZ" sz="3200" dirty="0">
                <a:solidFill>
                  <a:srgbClr val="00B050"/>
                </a:solidFill>
              </a:rPr>
              <a:t>t</a:t>
            </a:r>
            <a:r>
              <a:rPr lang="cs-CZ" sz="3200" dirty="0" smtClean="0">
                <a:solidFill>
                  <a:srgbClr val="00B050"/>
                </a:solidFill>
              </a:rPr>
              <a:t>vořen 3 molekulami kyslíku O₃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Zachycuje část tzv. UVB záření – poškozuje zdraví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Propouští ale také tzv. UVA záření – nezbytné pro život</a:t>
            </a:r>
            <a:endParaRPr lang="cs-CZ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8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ozonu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1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Ozonová díra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7350"/>
            <a:ext cx="6768752" cy="47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Koloběh vody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97152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Energie ze Slunce ovlivňuje řadu dějů</a:t>
            </a:r>
          </a:p>
          <a:p>
            <a:r>
              <a:rPr lang="cs-CZ" sz="3200" dirty="0" smtClean="0"/>
              <a:t>Dochází k přeměně tepelné energie ze Slunce na energii pohybovou (kinetickou) na Zemi (souš i oceány)</a:t>
            </a:r>
          </a:p>
          <a:p>
            <a:r>
              <a:rPr lang="cs-CZ" sz="3200" dirty="0" smtClean="0"/>
              <a:t>Mění se tlak vzduchu a dochází k pohybu vzduchu – vzniká vítr</a:t>
            </a:r>
          </a:p>
          <a:p>
            <a:r>
              <a:rPr lang="cs-CZ" sz="3200" dirty="0" smtClean="0"/>
              <a:t>Proudění vzduchu umožňuje přenos vypařené vody – dochází ke koloběhu vody jak na povrchu, tak i ve vodě (vznik mořských proudů)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4608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Koloběh vody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8092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života</a:t>
            </a:r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4000" dirty="0" smtClean="0">
                <a:solidFill>
                  <a:srgbClr val="00B050"/>
                </a:solidFill>
              </a:rPr>
              <a:t>Neživé složky životního prostředí            „ abiotické složky“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6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Světlo a organismy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Závislost organismů (rostlin, živočichů na změnách světelného režimu)</a:t>
            </a:r>
            <a:r>
              <a:rPr lang="cs-CZ" sz="3200" dirty="0" smtClean="0"/>
              <a:t> – změna v délce rozptýleného slunečního záření</a:t>
            </a:r>
          </a:p>
          <a:p>
            <a:pPr algn="just"/>
            <a:r>
              <a:rPr lang="cs-CZ" sz="3200" dirty="0" smtClean="0"/>
              <a:t>Změny v délce slunečního záření je dáno otáčením Země kolem své osy a jejím náklonem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Změna v délce slunečního svitu </a:t>
            </a:r>
            <a:r>
              <a:rPr lang="cs-CZ" sz="3200" dirty="0" smtClean="0"/>
              <a:t>– vliv na řadu fyziologických pochodů v organismu např. kvetení, opad listů (vliv fytohormonů), páření, hnízdění ptáků a mnohé jiné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5207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Biorytmy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5616624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Změny ve střídání dne a noci vedou k vytváření rytmických (opakujících se) dějů, a to v závislosti na rozptýleném světle.</a:t>
            </a:r>
          </a:p>
          <a:p>
            <a:pPr algn="just"/>
            <a:r>
              <a:rPr lang="cs-CZ" sz="3200" dirty="0" smtClean="0"/>
              <a:t>Rostliny, živočichové včetně člověka – přizpůsobeni (adaptováni) na různou intenzitu a množství světla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9825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Pučení rostlin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71674"/>
            <a:ext cx="6000750" cy="39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50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Zpěv ptáků – teritoriální chování (říká - sem nikdo nesmí)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504056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68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Rozmnožování a péče o potomstvo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3285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9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Bdění a spánek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127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56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6048672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Světlo působí přímo </a:t>
            </a:r>
            <a:r>
              <a:rPr lang="cs-CZ" sz="3200" dirty="0" smtClean="0"/>
              <a:t>na buňky  těla rostlin a živočichů – dochází k vyplavování hormonů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Změny v hladinách hormonů způsobují</a:t>
            </a:r>
            <a:r>
              <a:rPr lang="cs-CZ" sz="3200" dirty="0" smtClean="0"/>
              <a:t> změny, které můžeme vidět např. pučení stromů, páření ptáků, aktivace hmyzu a jiné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Člověk, ale i jiní živočichové mají tzv. biologické hodiny v mozku</a:t>
            </a:r>
            <a:r>
              <a:rPr lang="cs-CZ" sz="3200" dirty="0" smtClean="0"/>
              <a:t> – ty se řídí světlem, zejména svítáním a soumrakem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Např. hormon melatonin </a:t>
            </a:r>
            <a:r>
              <a:rPr lang="cs-CZ" sz="3200" dirty="0" smtClean="0"/>
              <a:t>– tvoří se v epifýze (tvorba při nedostatku světla)</a:t>
            </a:r>
          </a:p>
          <a:p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3255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2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278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Cirkadiánní cyklus – cyklus v trvání 20 – 24 hodin (denní cyklus)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4076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3679"/>
            <a:ext cx="7924800" cy="114300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Světlo a teplo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9046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7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120680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00B050"/>
                </a:solidFill>
              </a:rPr>
              <a:t>T</a:t>
            </a:r>
            <a:r>
              <a:rPr lang="cs-CZ" sz="3200" dirty="0" smtClean="0">
                <a:solidFill>
                  <a:srgbClr val="00B050"/>
                </a:solidFill>
              </a:rPr>
              <a:t>ermojaderná fúze </a:t>
            </a:r>
            <a:r>
              <a:rPr lang="cs-CZ" sz="3200" dirty="0" smtClean="0">
                <a:solidFill>
                  <a:srgbClr val="FF0000"/>
                </a:solidFill>
              </a:rPr>
              <a:t>– slučování atomových jader vodíku (H) za vzniku atomů helia (He)</a:t>
            </a:r>
          </a:p>
          <a:p>
            <a:pPr algn="just"/>
            <a:r>
              <a:rPr lang="cs-CZ" sz="3200" dirty="0" smtClean="0"/>
              <a:t>Srážka 2 protonů H+ vznikne </a:t>
            </a:r>
            <a:r>
              <a:rPr lang="cs-CZ" sz="3200" dirty="0" err="1" smtClean="0"/>
              <a:t>deutron</a:t>
            </a:r>
            <a:r>
              <a:rPr lang="cs-CZ" sz="3200" dirty="0" smtClean="0"/>
              <a:t> </a:t>
            </a:r>
            <a:r>
              <a:rPr lang="cs-CZ" sz="3200" dirty="0" smtClean="0">
                <a:latin typeface="Arial Narrow"/>
              </a:rPr>
              <a:t>²H a pozitron (e) a neutrino (v)           pozitron se spojí s volným elektronem (e-) a obě částice se spojí – jejich energie se vyzáří v podobě 2 fotonů a záření γ (záření gama)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  <a:latin typeface="Arial Narrow"/>
              </a:rPr>
              <a:t>Zajímavost</a:t>
            </a:r>
            <a:r>
              <a:rPr lang="cs-CZ" sz="3200" dirty="0" smtClean="0">
                <a:latin typeface="Arial Narrow"/>
              </a:rPr>
              <a:t> – fotonům trvá přibližně až několik statisíců let, než se z jádra Slunce dostanou na jeho povrch a přibližně 7 min. než dorazí na Zemi </a:t>
            </a:r>
            <a:endParaRPr lang="cs-CZ" sz="3200" dirty="0"/>
          </a:p>
        </p:txBody>
      </p:sp>
      <p:sp>
        <p:nvSpPr>
          <p:cNvPr id="6" name="Šipka doprava 5"/>
          <p:cNvSpPr/>
          <p:nvPr/>
        </p:nvSpPr>
        <p:spPr>
          <a:xfrm>
            <a:off x="5015633" y="2326020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6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768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7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Elektromagnetické záření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5474"/>
            <a:ext cx="8136904" cy="455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1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924800" cy="114300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Elektromagnetické záření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5877272"/>
          </a:xfrm>
        </p:spPr>
        <p:txBody>
          <a:bodyPr>
            <a:no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Viditelná část elektromagnetického záření je světlo</a:t>
            </a:r>
            <a:endParaRPr lang="cs-CZ" sz="3200" dirty="0"/>
          </a:p>
          <a:p>
            <a:pPr algn="just"/>
            <a:r>
              <a:rPr lang="cs-CZ" sz="3200" dirty="0" smtClean="0"/>
              <a:t>nejdůležitější součástí je viditelné světlo a teplo (biorytmy živočichů a rostlin, fotosyntéza) 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Nejvýznamnější je tzv. bílé světlo</a:t>
            </a:r>
            <a:r>
              <a:rPr lang="cs-CZ" sz="3200" dirty="0" smtClean="0"/>
              <a:t> – je nezbytné pro fungování a průběh jednoho z nejdůležitějších přírodních procesů, které probíhají v živých organismech (bakterie, vyšší rostliny, řasy, sinice)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Tímto procesem je fotosyntéza – zajišťuje tvorbu kyslíku</a:t>
            </a:r>
            <a:endParaRPr lang="cs-CZ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16824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6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 – schéma přenosu elektronů 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069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758</TotalTime>
  <Words>616</Words>
  <Application>Microsoft Office PowerPoint</Application>
  <PresentationFormat>Předvádění na obrazovce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Horizont</vt:lpstr>
      <vt:lpstr>Biologie - science</vt:lpstr>
      <vt:lpstr>Podmínky života</vt:lpstr>
      <vt:lpstr>Světlo a teplo</vt:lpstr>
      <vt:lpstr>Prezentace aplikace PowerPoint</vt:lpstr>
      <vt:lpstr>Prezentace aplikace PowerPoint</vt:lpstr>
      <vt:lpstr>Elektromagnetické záření</vt:lpstr>
      <vt:lpstr>Elektromagnetické záření</vt:lpstr>
      <vt:lpstr>Fotosyntéza</vt:lpstr>
      <vt:lpstr>Fotosyntéza – schéma přenosu elektronů </vt:lpstr>
      <vt:lpstr>Rentgenové a ultrafialové záření</vt:lpstr>
      <vt:lpstr>RTG záření - využití</vt:lpstr>
      <vt:lpstr>Prezentace aplikace PowerPoint</vt:lpstr>
      <vt:lpstr>Prezentace aplikace PowerPoint</vt:lpstr>
      <vt:lpstr>Ozonová vrstva</vt:lpstr>
      <vt:lpstr>Ozon</vt:lpstr>
      <vt:lpstr>Vznik ozonu</vt:lpstr>
      <vt:lpstr>Ozonová díra</vt:lpstr>
      <vt:lpstr>Koloběh vody</vt:lpstr>
      <vt:lpstr>Koloběh vody</vt:lpstr>
      <vt:lpstr>Světlo a organismy</vt:lpstr>
      <vt:lpstr>Biorytmy</vt:lpstr>
      <vt:lpstr>Pučení rostlin</vt:lpstr>
      <vt:lpstr>Zpěv ptáků – teritoriální chování (říká - sem nikdo nesmí)</vt:lpstr>
      <vt:lpstr>Rozmnožování a péče o potomstvo</vt:lpstr>
      <vt:lpstr>Bdění a spánek</vt:lpstr>
      <vt:lpstr>Prezentace aplikace PowerPoint</vt:lpstr>
      <vt:lpstr>Prezentace aplikace PowerPoint</vt:lpstr>
      <vt:lpstr>Cirkadiánní cyklus – cyklus v trvání 20 – 24 hodin (denní cyklus)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- science</dc:title>
  <dc:creator>Packard Bell</dc:creator>
  <cp:lastModifiedBy>Packard Bell</cp:lastModifiedBy>
  <cp:revision>144</cp:revision>
  <dcterms:created xsi:type="dcterms:W3CDTF">2018-09-04T17:20:56Z</dcterms:created>
  <dcterms:modified xsi:type="dcterms:W3CDTF">2020-04-18T16:53:34Z</dcterms:modified>
</cp:coreProperties>
</file>