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6" r:id="rId4"/>
    <p:sldId id="287" r:id="rId5"/>
    <p:sldId id="298" r:id="rId6"/>
    <p:sldId id="288" r:id="rId7"/>
    <p:sldId id="297" r:id="rId8"/>
    <p:sldId id="299" r:id="rId9"/>
    <p:sldId id="289" r:id="rId10"/>
    <p:sldId id="290" r:id="rId11"/>
    <p:sldId id="291" r:id="rId12"/>
    <p:sldId id="292" r:id="rId13"/>
    <p:sldId id="293" r:id="rId14"/>
    <p:sldId id="29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8" autoAdjust="0"/>
  </p:normalViewPr>
  <p:slideViewPr>
    <p:cSldViewPr>
      <p:cViewPr varScale="1">
        <p:scale>
          <a:sx n="45" d="100"/>
          <a:sy n="45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6C29056-37E8-4DD4-B63B-789A4DCE385D}" type="datetimeFigureOut">
              <a:rPr lang="cs-CZ" smtClean="0"/>
              <a:t>29.4.2020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76480A6-D228-41AE-9ED5-26190128BF8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-387424"/>
            <a:ext cx="7772400" cy="1470025"/>
          </a:xfrm>
        </p:spPr>
        <p:txBody>
          <a:bodyPr/>
          <a:lstStyle/>
          <a:p>
            <a:r>
              <a:rPr lang="cs-CZ" dirty="0"/>
              <a:t>Biologie - science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změny teplot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12968" cy="566124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Hibernace u živočichů </a:t>
            </a:r>
            <a:r>
              <a:rPr lang="cs-CZ" sz="3200" dirty="0" smtClean="0"/>
              <a:t>– zimní (</a:t>
            </a:r>
            <a:r>
              <a:rPr lang="cs-CZ" sz="3200" dirty="0" smtClean="0"/>
              <a:t>medvěd hnědý) </a:t>
            </a:r>
            <a:r>
              <a:rPr lang="cs-CZ" sz="3200" dirty="0" smtClean="0"/>
              <a:t>i letní (</a:t>
            </a:r>
            <a:r>
              <a:rPr lang="cs-CZ" sz="3200" dirty="0" smtClean="0"/>
              <a:t>hlemýžď zahradní)</a:t>
            </a:r>
            <a:endParaRPr lang="cs-CZ" sz="3200" dirty="0" smtClean="0"/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Fyziologická </a:t>
            </a:r>
            <a:r>
              <a:rPr lang="cs-CZ" sz="3200" dirty="0" smtClean="0">
                <a:solidFill>
                  <a:srgbClr val="00B050"/>
                </a:solidFill>
              </a:rPr>
              <a:t>adaptace u rostlin </a:t>
            </a:r>
            <a:r>
              <a:rPr lang="cs-CZ" sz="3200" dirty="0" smtClean="0"/>
              <a:t>– </a:t>
            </a:r>
            <a:r>
              <a:rPr lang="cs-CZ" sz="3200" dirty="0"/>
              <a:t> </a:t>
            </a:r>
            <a:r>
              <a:rPr lang="cs-CZ" sz="3200" dirty="0" smtClean="0"/>
              <a:t>listy hustě pokryté mikroskopickými chloupky, které odrážejí světlo – vzniká dojem, že listy jsou bílé (ve skutečnosti nejsou – jedná se pouze o odraz světla na dutých chloupcích)</a:t>
            </a:r>
          </a:p>
          <a:p>
            <a:pPr algn="just"/>
            <a:r>
              <a:rPr lang="cs-CZ" sz="3200" dirty="0" smtClean="0"/>
              <a:t>světlo se od chloupků odráží a tak dochází k účinnému ochlazování listů</a:t>
            </a:r>
            <a:endParaRPr lang="cs-CZ" sz="3200" dirty="0"/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Soumračná a noční aktivita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dirty="0" smtClean="0"/>
              <a:t>– pouštní </a:t>
            </a:r>
            <a:r>
              <a:rPr lang="cs-CZ" sz="3200" dirty="0" smtClean="0"/>
              <a:t>živočichové (štíři, plazi)</a:t>
            </a:r>
            <a:endParaRPr lang="cs-CZ" sz="3200" dirty="0" smtClean="0"/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10178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33252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Zimní spánek - hibernace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2879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7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Letní spánek (nepravá hibernace)- hlemýžď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3367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9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Dormance semen – utlumení až zastavení fyziologických pochodů 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00200"/>
            <a:ext cx="6696743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1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67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života</a:t>
            </a:r>
            <a:endParaRPr lang="cs-CZ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cs-CZ" sz="4000" dirty="0" smtClean="0">
                <a:solidFill>
                  <a:srgbClr val="00B050"/>
                </a:solidFill>
              </a:rPr>
              <a:t>Neživé složky životního prostředí            „ abiotické složky“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6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-20199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Teplota a organismy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847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6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712968" cy="6858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B050"/>
                </a:solidFill>
              </a:rPr>
              <a:t>Rozdílné teploty na Zemi </a:t>
            </a:r>
            <a:r>
              <a:rPr lang="cs-CZ" sz="3200" dirty="0" smtClean="0"/>
              <a:t>–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0070C0"/>
                </a:solidFill>
              </a:rPr>
              <a:t>jsou způsobeny zakřivením a sklonem Země (na rovník dopadají sluneční paprsky kolmo, naopak na póly dopadají už šikmo – velká část tepla se tak ztratí v atmosféře)</a:t>
            </a:r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Teplota</a:t>
            </a:r>
            <a:r>
              <a:rPr lang="cs-CZ" sz="3200" dirty="0" smtClean="0"/>
              <a:t> – jednou ze základních podmínek vzniku a udržení života na Zemi </a:t>
            </a:r>
          </a:p>
          <a:p>
            <a:pPr lvl="0" algn="just">
              <a:buClr>
                <a:srgbClr val="DC9E1F"/>
              </a:buClr>
            </a:pPr>
            <a:r>
              <a:rPr lang="cs-CZ" sz="3200" dirty="0">
                <a:solidFill>
                  <a:srgbClr val="00B050"/>
                </a:solidFill>
              </a:rPr>
              <a:t>Skleníkový efekt </a:t>
            </a:r>
            <a:r>
              <a:rPr lang="cs-CZ" sz="3200" dirty="0">
                <a:solidFill>
                  <a:srgbClr val="FFFFFF"/>
                </a:solidFill>
              </a:rPr>
              <a:t>– umožňuje udržení průměrné teploty na Zemi cca 15˚</a:t>
            </a:r>
            <a:r>
              <a:rPr lang="cs-CZ" sz="3200" dirty="0" smtClean="0">
                <a:solidFill>
                  <a:srgbClr val="FFFFFF"/>
                </a:solidFill>
              </a:rPr>
              <a:t>C</a:t>
            </a:r>
            <a:endParaRPr lang="cs-CZ" sz="3200" dirty="0" smtClean="0"/>
          </a:p>
          <a:p>
            <a:pPr algn="just"/>
            <a:r>
              <a:rPr lang="cs-CZ" sz="3200" dirty="0" smtClean="0">
                <a:solidFill>
                  <a:srgbClr val="00B050"/>
                </a:solidFill>
              </a:rPr>
              <a:t>Různé druhy rostlin a živočichů přizpůsobeny rozdílným teplotám</a:t>
            </a:r>
            <a:r>
              <a:rPr lang="cs-CZ" sz="3200" dirty="0" smtClean="0"/>
              <a:t> – </a:t>
            </a:r>
            <a:r>
              <a:rPr lang="cs-CZ" sz="3200" dirty="0" smtClean="0">
                <a:solidFill>
                  <a:srgbClr val="0070C0"/>
                </a:solidFill>
              </a:rPr>
              <a:t>např. medvěd lední - duté chlupy, ptáci – prachové peří, rostliny i některý hmyz vytváří nemrznoucí směs</a:t>
            </a:r>
          </a:p>
          <a:p>
            <a:pPr marL="0" indent="0">
              <a:buNone/>
            </a:pPr>
            <a:endParaRPr lang="cs-CZ" sz="3200" dirty="0" smtClean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0093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7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924800" cy="1143000"/>
          </a:xfrm>
        </p:spPr>
        <p:txBody>
          <a:bodyPr/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Rozsah teplot 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5472608"/>
          </a:xfrm>
        </p:spPr>
        <p:txBody>
          <a:bodyPr>
            <a:normAutofit fontScale="62500" lnSpcReduction="20000"/>
          </a:bodyPr>
          <a:lstStyle/>
          <a:p>
            <a:endParaRPr lang="cs-CZ" sz="3200" dirty="0" smtClean="0"/>
          </a:p>
          <a:p>
            <a:r>
              <a:rPr lang="cs-CZ" sz="5100" dirty="0" smtClean="0"/>
              <a:t>živý organismus snáší pouze určité rozpětí teplot</a:t>
            </a:r>
          </a:p>
          <a:p>
            <a:r>
              <a:rPr lang="cs-CZ" sz="5100" dirty="0"/>
              <a:t>r</a:t>
            </a:r>
            <a:r>
              <a:rPr lang="cs-CZ" sz="5100" dirty="0" smtClean="0"/>
              <a:t>ozsah teplotních podmínek označujeme jako tzv. teplotní valenci</a:t>
            </a:r>
          </a:p>
          <a:p>
            <a:r>
              <a:rPr lang="cs-CZ" sz="5100" dirty="0" smtClean="0">
                <a:solidFill>
                  <a:srgbClr val="FF0000"/>
                </a:solidFill>
              </a:rPr>
              <a:t>Rozlišujeme organismy: </a:t>
            </a:r>
          </a:p>
          <a:p>
            <a:pPr marL="0" indent="0">
              <a:buNone/>
            </a:pPr>
            <a:r>
              <a:rPr lang="cs-CZ" sz="5100" dirty="0"/>
              <a:t> </a:t>
            </a:r>
            <a:r>
              <a:rPr lang="cs-CZ" sz="5100" dirty="0" smtClean="0"/>
              <a:t>   </a:t>
            </a:r>
            <a:r>
              <a:rPr lang="cs-CZ" sz="5100" dirty="0" smtClean="0">
                <a:solidFill>
                  <a:srgbClr val="0070C0"/>
                </a:solidFill>
              </a:rPr>
              <a:t>1) se širokou teplotní valencí </a:t>
            </a:r>
            <a:r>
              <a:rPr lang="cs-CZ" sz="5100" dirty="0" smtClean="0"/>
              <a:t>- např. člověk,  </a:t>
            </a:r>
          </a:p>
          <a:p>
            <a:pPr marL="0" indent="0">
              <a:buNone/>
            </a:pPr>
            <a:r>
              <a:rPr lang="cs-CZ" sz="5100" dirty="0"/>
              <a:t> </a:t>
            </a:r>
            <a:r>
              <a:rPr lang="cs-CZ" sz="5100" dirty="0" smtClean="0"/>
              <a:t>       stromy, ptáci   </a:t>
            </a:r>
          </a:p>
          <a:p>
            <a:pPr marL="0" indent="0">
              <a:buNone/>
            </a:pPr>
            <a:r>
              <a:rPr lang="cs-CZ" sz="5100" dirty="0"/>
              <a:t> </a:t>
            </a:r>
            <a:r>
              <a:rPr lang="cs-CZ" sz="5100" dirty="0" smtClean="0"/>
              <a:t>   </a:t>
            </a:r>
            <a:r>
              <a:rPr lang="cs-CZ" sz="5100" dirty="0" smtClean="0">
                <a:solidFill>
                  <a:srgbClr val="0070C0"/>
                </a:solidFill>
              </a:rPr>
              <a:t>2) s úzkou teplotní valencí </a:t>
            </a:r>
            <a:r>
              <a:rPr lang="cs-CZ" sz="5100" dirty="0" smtClean="0"/>
              <a:t>– např. některé druhy </a:t>
            </a:r>
          </a:p>
          <a:p>
            <a:pPr marL="0" indent="0">
              <a:buNone/>
            </a:pPr>
            <a:r>
              <a:rPr lang="cs-CZ" sz="5100" dirty="0"/>
              <a:t> </a:t>
            </a:r>
            <a:r>
              <a:rPr lang="cs-CZ" sz="5100" dirty="0" smtClean="0"/>
              <a:t>       bakterií, virů, pstruh, termiti</a:t>
            </a:r>
          </a:p>
          <a:p>
            <a:endParaRPr lang="cs-CZ" sz="3200" dirty="0" smtClean="0"/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8650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Ekologická valence – teplotní valence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48071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1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33252"/>
            <a:ext cx="79248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Gaussova křivka</a:t>
            </a:r>
            <a:b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normálního rozdělení 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92500"/>
          </a:bodyPr>
          <a:lstStyle/>
          <a:p>
            <a:r>
              <a:rPr lang="cs-CZ" sz="3600" dirty="0" smtClean="0">
                <a:solidFill>
                  <a:srgbClr val="00B050"/>
                </a:solidFill>
              </a:rPr>
              <a:t>Představuje</a:t>
            </a:r>
            <a:r>
              <a:rPr lang="cs-CZ" sz="3600" dirty="0" smtClean="0">
                <a:solidFill>
                  <a:srgbClr val="00B050"/>
                </a:solidFill>
              </a:rPr>
              <a:t> </a:t>
            </a:r>
            <a:r>
              <a:rPr lang="cs-CZ" sz="3600" dirty="0" smtClean="0">
                <a:solidFill>
                  <a:srgbClr val="00B050"/>
                </a:solidFill>
              </a:rPr>
              <a:t>šíři rozpětí teploty, kde mohou živé organismy </a:t>
            </a:r>
            <a:r>
              <a:rPr lang="cs-CZ" sz="3600" dirty="0" smtClean="0">
                <a:solidFill>
                  <a:srgbClr val="00B050"/>
                </a:solidFill>
              </a:rPr>
              <a:t>přežívat za určitých podmínek</a:t>
            </a:r>
            <a:endParaRPr lang="cs-CZ" sz="3600" dirty="0" smtClean="0">
              <a:solidFill>
                <a:srgbClr val="00B050"/>
              </a:solidFill>
            </a:endParaRPr>
          </a:p>
          <a:p>
            <a:r>
              <a:rPr lang="cs-CZ" sz="3600" dirty="0" smtClean="0">
                <a:solidFill>
                  <a:srgbClr val="00B050"/>
                </a:solidFill>
              </a:rPr>
              <a:t>Optimum</a:t>
            </a:r>
            <a:r>
              <a:rPr lang="cs-CZ" sz="3600" dirty="0" smtClean="0"/>
              <a:t> – teplotní rozmezí – jsou zde nejlepší podmínky pro život (ideální teplota) – rozvoj života</a:t>
            </a:r>
          </a:p>
          <a:p>
            <a:r>
              <a:rPr lang="cs-CZ" sz="3600" dirty="0" smtClean="0">
                <a:solidFill>
                  <a:srgbClr val="00B050"/>
                </a:solidFill>
              </a:rPr>
              <a:t>Stres</a:t>
            </a:r>
            <a:r>
              <a:rPr lang="cs-CZ" sz="3600" dirty="0" smtClean="0"/>
              <a:t> – teplotní rozmezí – jsou zde horší podmínky pro život (příliš vysoká nebo příliš nízká teplota) – pouze udržení života bez jeho rozvoje</a:t>
            </a:r>
          </a:p>
          <a:p>
            <a:r>
              <a:rPr lang="cs-CZ" sz="3600" dirty="0" smtClean="0">
                <a:solidFill>
                  <a:srgbClr val="00B050"/>
                </a:solidFill>
              </a:rPr>
              <a:t>Smrt</a:t>
            </a:r>
            <a:r>
              <a:rPr lang="cs-CZ" sz="3600" dirty="0" smtClean="0"/>
              <a:t> – extrémně vysoké či extrémně nízké teploty (bez života)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2801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0"/>
            <a:ext cx="8066856" cy="141763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nemrznoucí 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směsi– </a:t>
            </a:r>
            <a:r>
              <a:rPr lang="cs-CZ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adaptace na nízké teploty (utlumení až zastavení fyziologických pochodů)</a:t>
            </a:r>
            <a:endParaRPr lang="cs-CZ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05678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57342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772</TotalTime>
  <Words>353</Words>
  <Application>Microsoft Office PowerPoint</Application>
  <PresentationFormat>Předvádění na obrazovce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Horizont</vt:lpstr>
      <vt:lpstr>Biologie - science</vt:lpstr>
      <vt:lpstr>Podmínky života</vt:lpstr>
      <vt:lpstr>Teplota a organismy</vt:lpstr>
      <vt:lpstr>Prezentace aplikace PowerPoint</vt:lpstr>
      <vt:lpstr>Prezentace aplikace PowerPoint</vt:lpstr>
      <vt:lpstr>Rozsah teplot </vt:lpstr>
      <vt:lpstr>Ekologická valence – teplotní valence</vt:lpstr>
      <vt:lpstr>Gaussova křivka  normálního rozdělení </vt:lpstr>
      <vt:lpstr>Tvorba nemrznoucí směsi– adaptace na nízké teploty (utlumení až zastavení fyziologických pochodů)</vt:lpstr>
      <vt:lpstr>Adaptace na změny teplot</vt:lpstr>
      <vt:lpstr>Zimní spánek - hibernace</vt:lpstr>
      <vt:lpstr>Letní spánek (nepravá hibernace)- hlemýžď</vt:lpstr>
      <vt:lpstr>Dormance semen – utlumení až zastavení fyziologických pochodů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 - science</dc:title>
  <dc:creator>Packard Bell</dc:creator>
  <cp:lastModifiedBy>Packard Bell</cp:lastModifiedBy>
  <cp:revision>146</cp:revision>
  <dcterms:created xsi:type="dcterms:W3CDTF">2018-09-04T17:20:56Z</dcterms:created>
  <dcterms:modified xsi:type="dcterms:W3CDTF">2020-04-29T16:17:35Z</dcterms:modified>
</cp:coreProperties>
</file>