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7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1" r:id="rId24"/>
    <p:sldId id="277" r:id="rId25"/>
    <p:sldId id="278" r:id="rId26"/>
    <p:sldId id="279" r:id="rId27"/>
    <p:sldId id="282" r:id="rId28"/>
    <p:sldId id="283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68" autoAdjust="0"/>
  </p:normalViewPr>
  <p:slideViewPr>
    <p:cSldViewPr>
      <p:cViewPr varScale="1">
        <p:scale>
          <a:sx n="45" d="100"/>
          <a:sy n="45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16.5.2020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16.5.2020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16.5.2020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16.5.2020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16.5.2020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16.5.2020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16.5.2020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16.5.2020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16.5.2020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16.5.2020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16.5.2020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6C29056-37E8-4DD4-B63B-789A4DCE385D}" type="datetimeFigureOut">
              <a:rPr lang="cs-CZ" smtClean="0"/>
              <a:t>16.5.2020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6064" y="-387424"/>
            <a:ext cx="7772400" cy="1470025"/>
          </a:xfrm>
        </p:spPr>
        <p:txBody>
          <a:bodyPr/>
          <a:lstStyle/>
          <a:p>
            <a:r>
              <a:rPr lang="cs-CZ" dirty="0"/>
              <a:t>Biologie - science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9694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-33252"/>
            <a:ext cx="7924800" cy="1143000"/>
          </a:xfrm>
        </p:spPr>
        <p:txBody>
          <a:bodyPr/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Fotosyntéza</a:t>
            </a:r>
            <a:endParaRPr lang="cs-CZ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97666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1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33252"/>
            <a:ext cx="7924800" cy="1143000"/>
          </a:xfrm>
        </p:spPr>
        <p:txBody>
          <a:bodyPr/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Stratosféra</a:t>
            </a:r>
            <a:endParaRPr lang="cs-CZ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5589240"/>
          </a:xfrm>
        </p:spPr>
        <p:txBody>
          <a:bodyPr>
            <a:normAutofit fontScale="92500"/>
          </a:bodyPr>
          <a:lstStyle/>
          <a:p>
            <a:r>
              <a:rPr lang="cs-CZ" sz="3600" dirty="0" smtClean="0"/>
              <a:t>Sahá do výšky 15 – 50 km</a:t>
            </a:r>
          </a:p>
          <a:p>
            <a:r>
              <a:rPr lang="cs-CZ" sz="3600" dirty="0" smtClean="0"/>
              <a:t>Ozonová vrstva – vrstva stratosféry mezi 25 – 50 km (obsahuje relativně vysokou koncentraci ozónu O</a:t>
            </a:r>
            <a:r>
              <a:rPr lang="cs-CZ" sz="3600" dirty="0" smtClean="0">
                <a:latin typeface="Trebuchet MS"/>
              </a:rPr>
              <a:t>₃</a:t>
            </a:r>
            <a:endParaRPr lang="cs-CZ" sz="3600" dirty="0" smtClean="0"/>
          </a:p>
          <a:p>
            <a:r>
              <a:rPr lang="cs-CZ" sz="3600" dirty="0" smtClean="0"/>
              <a:t>Molekuly ozónu pohlcují UV  (ultrafialové záření) </a:t>
            </a:r>
          </a:p>
          <a:p>
            <a:r>
              <a:rPr lang="cs-CZ" sz="3600" dirty="0" smtClean="0"/>
              <a:t>Vznik ozónu: fotony rozbíjí dvouatomové molekuly kyslíku O</a:t>
            </a:r>
            <a:r>
              <a:rPr lang="cs-CZ" sz="3600" dirty="0" smtClean="0">
                <a:latin typeface="Trebuchet MS"/>
              </a:rPr>
              <a:t>₂</a:t>
            </a:r>
            <a:r>
              <a:rPr lang="cs-CZ" sz="3600" dirty="0" smtClean="0"/>
              <a:t> a vzniklé kyslíkové radikály O se slučují s O</a:t>
            </a:r>
            <a:r>
              <a:rPr lang="cs-CZ" sz="3600" dirty="0" smtClean="0">
                <a:latin typeface="Trebuchet MS"/>
              </a:rPr>
              <a:t>₂</a:t>
            </a:r>
            <a:r>
              <a:rPr lang="cs-CZ" sz="3600" dirty="0" smtClean="0"/>
              <a:t> a vzniká ozón O</a:t>
            </a:r>
            <a:r>
              <a:rPr lang="cs-CZ" sz="3600" dirty="0" smtClean="0">
                <a:latin typeface="Trebuchet MS"/>
              </a:rPr>
              <a:t>₃</a:t>
            </a:r>
            <a:endParaRPr lang="cs-CZ" sz="3600" dirty="0" smtClean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928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6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vodních organismů</a:t>
            </a:r>
            <a:endParaRPr lang="cs-CZ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0691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Rostliny i živočichové žijící ve vodě </a:t>
            </a:r>
            <a:r>
              <a:rPr lang="cs-CZ" sz="3200" dirty="0" smtClean="0"/>
              <a:t>mají orgány přizpůsobeny (adaptovány) k získávání kyslíku</a:t>
            </a:r>
          </a:p>
          <a:p>
            <a:pPr marL="0" indent="0">
              <a:buNone/>
            </a:pPr>
            <a:endParaRPr lang="cs-CZ" sz="3200" dirty="0" smtClean="0"/>
          </a:p>
          <a:p>
            <a:r>
              <a:rPr lang="cs-CZ" sz="3200" dirty="0" smtClean="0">
                <a:solidFill>
                  <a:srgbClr val="0070C0"/>
                </a:solidFill>
              </a:rPr>
              <a:t>bezobratlí živočichové </a:t>
            </a:r>
            <a:r>
              <a:rPr lang="cs-CZ" sz="3200" dirty="0" smtClean="0"/>
              <a:t>– vytváří si zásoby kyslíku na zadečku pod křídly, na konci zadečku či si vytváří komůrky naplněné vzduchem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122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Bublinka vzduchu na konci zadečku vodního druhu hmyzu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84776" cy="54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1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Pavouk – </a:t>
            </a:r>
            <a:r>
              <a:rPr lang="cs-CZ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vodouch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stříbřitý 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uvnitř bubliny vzduchu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7992888" cy="50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4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vodních rostlin</a:t>
            </a:r>
            <a:endParaRPr lang="cs-CZ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70912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Druh vodní rostliny: Sítina rozkladitá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   - obsahuje pletivo zvané </a:t>
            </a:r>
            <a:r>
              <a:rPr lang="cs-CZ" sz="3200" dirty="0" smtClean="0">
                <a:solidFill>
                  <a:srgbClr val="00B0F0"/>
                </a:solidFill>
              </a:rPr>
              <a:t>aerenchym</a:t>
            </a:r>
            <a:r>
              <a:rPr lang="cs-CZ" sz="3200" dirty="0" smtClean="0"/>
              <a:t>, které  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obsahuje velké množství vzduchu a díky němuž 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si rostlina může vytvářet zásobu vzduchu</a:t>
            </a:r>
          </a:p>
        </p:txBody>
      </p:sp>
    </p:spTree>
    <p:extLst>
      <p:ext uri="{BB962C8B-B14F-4D97-AF65-F5344CB8AC3E}">
        <p14:creationId xmlns:p14="http://schemas.microsoft.com/office/powerpoint/2010/main" val="39600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0543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Vzdušné pletivo - aerenchym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3284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8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Zvyšování oxidu uhličitého CO</a:t>
            </a:r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₂</a:t>
            </a:r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 atmosféře</a:t>
            </a:r>
            <a:endParaRPr lang="cs-CZ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5589240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 smtClean="0">
                <a:solidFill>
                  <a:srgbClr val="00B0F0"/>
                </a:solidFill>
              </a:rPr>
              <a:t>Lidská (antropogenní) činnost </a:t>
            </a:r>
            <a:r>
              <a:rPr lang="cs-CZ" sz="3200" dirty="0" smtClean="0"/>
              <a:t>– následkem je zvyšování objemu oxidu uhličitého v atmosféře</a:t>
            </a:r>
          </a:p>
          <a:p>
            <a:r>
              <a:rPr lang="cs-CZ" sz="3200" dirty="0" smtClean="0">
                <a:solidFill>
                  <a:srgbClr val="00B0F0"/>
                </a:solidFill>
              </a:rPr>
              <a:t>Mezi tyto činnosti patří: </a:t>
            </a:r>
          </a:p>
          <a:p>
            <a:pPr marL="0" indent="0">
              <a:buNone/>
            </a:pPr>
            <a:endParaRPr lang="cs-CZ" sz="3200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nadměrné spalování fosilních paliv (uhlí, ropy, 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zemního plynu)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nadměrné kácení pralesů – méně stromů 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zachytí méně oxidu uhličitého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 smtClean="0"/>
              <a:t>intenzivní </a:t>
            </a:r>
            <a:r>
              <a:rPr lang="cs-CZ" sz="3200" dirty="0" smtClean="0"/>
              <a:t>chov hospodářských zvířat (hovězí 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skot) – v jejich trávicím traktu vzniká </a:t>
            </a:r>
            <a:r>
              <a:rPr lang="cs-CZ" sz="3200" dirty="0" err="1" smtClean="0"/>
              <a:t>methan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417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Spalování fosilních paliv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0485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3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 života</a:t>
            </a:r>
            <a:endParaRPr lang="cs-CZ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cs-CZ" sz="4000" dirty="0" smtClean="0">
                <a:solidFill>
                  <a:srgbClr val="00B050"/>
                </a:solidFill>
              </a:rPr>
              <a:t>Neživé složky životního prostředí            „ abiotické složky“</a:t>
            </a:r>
            <a:endParaRPr lang="cs-CZ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Kácení deštných pralesů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05678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2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Trvale zmrzlá půda </a:t>
            </a:r>
            <a:r>
              <a:rPr lang="cs-CZ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ložiska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methanu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77866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8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Skleníkový efekt</a:t>
            </a:r>
            <a:endParaRPr lang="cs-CZ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78112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Přirozený jev, který se vyskytuje na naší planetě – díky němu se průměrná teplota celé planety Země udržuje na  přibližně + 15</a:t>
            </a:r>
            <a:r>
              <a:rPr lang="cs-CZ" sz="3200" dirty="0" smtClean="0">
                <a:latin typeface="Trebuchet MS"/>
              </a:rPr>
              <a:t>˚</a:t>
            </a:r>
            <a:r>
              <a:rPr lang="cs-CZ" sz="3200" dirty="0" smtClean="0"/>
              <a:t>C</a:t>
            </a:r>
          </a:p>
          <a:p>
            <a:r>
              <a:rPr lang="cs-CZ" sz="3200" dirty="0" smtClean="0"/>
              <a:t>Na skleníkovém efektu se podílí: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- vodní pára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- </a:t>
            </a:r>
            <a:r>
              <a:rPr lang="cs-CZ" sz="3200" dirty="0" err="1" smtClean="0"/>
              <a:t>methan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- oxid uhličitý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764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Ale pozor – není všechno tak, jak se může na první pohled zdát !!!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257800"/>
          </a:xfrm>
        </p:spPr>
        <p:txBody>
          <a:bodyPr>
            <a:normAutofit fontScale="92500"/>
          </a:bodyPr>
          <a:lstStyle/>
          <a:p>
            <a:pPr algn="just"/>
            <a:r>
              <a:rPr lang="cs-CZ" sz="3600" dirty="0" smtClean="0"/>
              <a:t>Uvedl jsem vám několik příkladů, kdy dochází vlivem činnosti ke zvyšování objemu tzv. skleníkových plynů, které způsobují globální změny klimatu.</a:t>
            </a:r>
          </a:p>
          <a:p>
            <a:pPr algn="just"/>
            <a:r>
              <a:rPr lang="cs-CZ" sz="3600" dirty="0"/>
              <a:t>A</a:t>
            </a:r>
            <a:r>
              <a:rPr lang="cs-CZ" sz="3600" dirty="0" smtClean="0"/>
              <a:t>le pozor, ne vždy to musí být pravda.</a:t>
            </a:r>
            <a:endParaRPr lang="cs-CZ" sz="3600" dirty="0" smtClean="0"/>
          </a:p>
          <a:p>
            <a:pPr algn="just"/>
            <a:r>
              <a:rPr lang="cs-CZ" sz="3600" dirty="0" smtClean="0">
                <a:solidFill>
                  <a:srgbClr val="FF0000"/>
                </a:solidFill>
              </a:rPr>
              <a:t>!! A proto vždy, když si něco budete číst, tak u toho přemýšlejte a snažte se naučit kritickému myšlení – to </a:t>
            </a:r>
            <a:r>
              <a:rPr lang="cs-CZ" sz="3600" dirty="0" smtClean="0">
                <a:solidFill>
                  <a:srgbClr val="FF0000"/>
                </a:solidFill>
              </a:rPr>
              <a:t>znamená, </a:t>
            </a:r>
            <a:r>
              <a:rPr lang="cs-CZ" sz="3600" dirty="0" smtClean="0">
                <a:solidFill>
                  <a:srgbClr val="FF0000"/>
                </a:solidFill>
              </a:rPr>
              <a:t>buďte přirozeně nedůvěřiví a nevěřte všemu, co se píše !!</a:t>
            </a:r>
            <a:endParaRPr lang="cs-CZ" sz="3600" dirty="0">
              <a:solidFill>
                <a:srgbClr val="FF0000"/>
              </a:solidFill>
            </a:endParaRP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326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Znečištění atmosféry</a:t>
            </a:r>
            <a:endParaRPr lang="cs-CZ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069160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/>
              <a:t>Vysvětlíme si některé pojmy: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 smtClean="0">
                <a:solidFill>
                  <a:srgbClr val="00B0F0"/>
                </a:solidFill>
              </a:rPr>
              <a:t>Emise</a:t>
            </a:r>
            <a:r>
              <a:rPr lang="cs-CZ" sz="3200" dirty="0" smtClean="0"/>
              <a:t> – jsou nečistoty uvolněné přímo ze zdroje znečištění – může to být např. tovární komín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rgbClr val="00B0F0"/>
                </a:solidFill>
              </a:rPr>
              <a:t>Transmise</a:t>
            </a:r>
            <a:r>
              <a:rPr lang="cs-CZ" sz="3200" dirty="0" smtClean="0"/>
              <a:t> – nečistoty, které jsou přenášeny na velké vzdálenosti od zdroje znečištění (popílek, prach, plynné látky – oxid siřičitý, oxidy dusíku)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rgbClr val="00B0F0"/>
                </a:solidFill>
              </a:rPr>
              <a:t> </a:t>
            </a:r>
            <a:r>
              <a:rPr lang="cs-CZ" sz="3200" dirty="0" smtClean="0">
                <a:solidFill>
                  <a:srgbClr val="00B0F0"/>
                </a:solidFill>
              </a:rPr>
              <a:t>Imise </a:t>
            </a:r>
            <a:r>
              <a:rPr lang="cs-CZ" sz="3200" dirty="0" smtClean="0"/>
              <a:t>– jsou znečišťující látky dopadající na krajinu a přenosem atmosférou se mohou po chemické stránce měnit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376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720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Fotochemický smog</a:t>
            </a:r>
            <a:endParaRPr lang="cs-CZ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3200" dirty="0" smtClean="0"/>
              <a:t>Vytváří se z emisí produkovaných především automobily za spolupůsobení slunečního záření</a:t>
            </a:r>
          </a:p>
          <a:p>
            <a:pPr marL="0" indent="0">
              <a:buNone/>
            </a:pPr>
            <a:endParaRPr lang="cs-CZ" sz="3200" dirty="0"/>
          </a:p>
          <a:p>
            <a:pPr algn="just"/>
            <a:r>
              <a:rPr lang="cs-CZ" sz="3200" dirty="0" smtClean="0"/>
              <a:t>Vzniká tak tzv. přízemní ozón a řada jiných vysoce toxických látek (toxicky působí na rostliny, živočichy včetně člověka – odumírání zeleně, vznik rakoviny)</a:t>
            </a:r>
          </a:p>
          <a:p>
            <a:pPr algn="just"/>
            <a:r>
              <a:rPr lang="cs-CZ" sz="3200" dirty="0" smtClean="0">
                <a:solidFill>
                  <a:srgbClr val="00B0F0"/>
                </a:solidFill>
              </a:rPr>
              <a:t>Nejvyšší výskyt </a:t>
            </a:r>
            <a:r>
              <a:rPr lang="cs-CZ" sz="3200" dirty="0" smtClean="0"/>
              <a:t>– v zemích, kde je vysoký automobilový provoz a vysoký příděl slunečního záření např. Mexiko city, Los Angeles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48028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9288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77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7924800" cy="1143000"/>
          </a:xfrm>
        </p:spPr>
        <p:txBody>
          <a:bodyPr/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Vzduch</a:t>
            </a:r>
            <a:endParaRPr lang="cs-CZ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9"/>
            <a:ext cx="756084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Vzduch</a:t>
            </a:r>
            <a:endParaRPr lang="cs-CZ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25144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</a:rPr>
              <a:t>Podmínka pro život na Zemi </a:t>
            </a:r>
            <a:r>
              <a:rPr lang="cs-CZ" sz="3600" dirty="0" smtClean="0"/>
              <a:t>(</a:t>
            </a:r>
            <a:r>
              <a:rPr lang="cs-CZ" sz="3600" dirty="0" smtClean="0"/>
              <a:t>vzduch složen z</a:t>
            </a:r>
            <a:r>
              <a:rPr lang="cs-CZ" sz="3600" dirty="0" smtClean="0"/>
              <a:t> prvků </a:t>
            </a:r>
            <a:r>
              <a:rPr lang="cs-CZ" sz="3600" dirty="0" smtClean="0"/>
              <a:t>– kyslík, oxid uhličitý, </a:t>
            </a:r>
            <a:r>
              <a:rPr lang="cs-CZ" sz="3600" dirty="0" smtClean="0"/>
              <a:t>dusík - velmi důležité při chemických reakcích a vzniku složitých organických látek)</a:t>
            </a:r>
            <a:endParaRPr lang="cs-CZ" sz="3600" dirty="0" smtClean="0"/>
          </a:p>
          <a:p>
            <a:pPr marL="0" indent="0">
              <a:buNone/>
            </a:pPr>
            <a:endParaRPr lang="cs-CZ" sz="3600" dirty="0" smtClean="0"/>
          </a:p>
          <a:p>
            <a:r>
              <a:rPr lang="cs-CZ" sz="3600" dirty="0" smtClean="0">
                <a:solidFill>
                  <a:srgbClr val="0070C0"/>
                </a:solidFill>
              </a:rPr>
              <a:t>Fyzikální a chemické faktory vzduchu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 (teplota, tlak, chemické složení, hustota)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5642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atmosféra</a:t>
            </a:r>
            <a:endParaRPr lang="cs-CZ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06916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Složena z několika na sebe navazujících vrstev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 smtClean="0"/>
              <a:t> </a:t>
            </a:r>
            <a:r>
              <a:rPr lang="cs-CZ" sz="3600" dirty="0" smtClean="0">
                <a:solidFill>
                  <a:srgbClr val="00B0F0"/>
                </a:solidFill>
              </a:rPr>
              <a:t>Troposféra</a:t>
            </a:r>
            <a:r>
              <a:rPr lang="cs-CZ" sz="3600" dirty="0" smtClean="0"/>
              <a:t> – veškeré životní děje</a:t>
            </a:r>
            <a:endParaRPr lang="cs-CZ" sz="3600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 smtClean="0"/>
              <a:t> </a:t>
            </a:r>
            <a:r>
              <a:rPr lang="cs-CZ" sz="3600" dirty="0" smtClean="0">
                <a:solidFill>
                  <a:srgbClr val="00B0F0"/>
                </a:solidFill>
              </a:rPr>
              <a:t>Stratosféra </a:t>
            </a:r>
            <a:r>
              <a:rPr lang="cs-CZ" sz="3600" dirty="0" smtClean="0"/>
              <a:t>– ozonová vrstva (UV záření)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 smtClean="0"/>
              <a:t> </a:t>
            </a:r>
            <a:r>
              <a:rPr lang="cs-CZ" sz="3600" dirty="0" smtClean="0">
                <a:solidFill>
                  <a:srgbClr val="00B0F0"/>
                </a:solidFill>
              </a:rPr>
              <a:t>Mezosféra </a:t>
            </a:r>
            <a:r>
              <a:rPr lang="cs-CZ" sz="3600" dirty="0" smtClean="0"/>
              <a:t>– 80 – 85 km, teplota - 100</a:t>
            </a:r>
            <a:r>
              <a:rPr lang="cs-CZ" sz="3600" dirty="0" smtClean="0">
                <a:latin typeface="Trebuchet MS"/>
              </a:rPr>
              <a:t>˚</a:t>
            </a:r>
            <a:r>
              <a:rPr lang="cs-CZ" sz="3600" dirty="0" smtClean="0"/>
              <a:t>C</a:t>
            </a:r>
            <a:endParaRPr lang="cs-CZ" sz="3600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 smtClean="0"/>
              <a:t> </a:t>
            </a:r>
            <a:r>
              <a:rPr lang="cs-CZ" sz="3600" dirty="0" smtClean="0">
                <a:solidFill>
                  <a:srgbClr val="00B0F0"/>
                </a:solidFill>
              </a:rPr>
              <a:t>Termosféra </a:t>
            </a:r>
            <a:r>
              <a:rPr lang="cs-CZ" sz="3600" dirty="0" smtClean="0"/>
              <a:t>– součástí je tzv. ionosféra</a:t>
            </a:r>
            <a:endParaRPr lang="cs-CZ" sz="3600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 smtClean="0"/>
              <a:t> </a:t>
            </a:r>
            <a:r>
              <a:rPr lang="cs-CZ" sz="3600" dirty="0" smtClean="0">
                <a:solidFill>
                  <a:srgbClr val="00B0F0"/>
                </a:solidFill>
              </a:rPr>
              <a:t>Exosféra </a:t>
            </a:r>
            <a:r>
              <a:rPr lang="cs-CZ" sz="3600" dirty="0" smtClean="0"/>
              <a:t>– 10 000 km od povrchu Země</a:t>
            </a:r>
            <a:endParaRPr lang="cs-CZ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0567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6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Troposféra</a:t>
            </a:r>
            <a:endParaRPr lang="cs-CZ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412776"/>
            <a:ext cx="712879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4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924800" cy="1143000"/>
          </a:xfrm>
        </p:spPr>
        <p:txBody>
          <a:bodyPr/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troposféra</a:t>
            </a:r>
            <a:endParaRPr lang="cs-CZ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5544616"/>
          </a:xfrm>
        </p:spPr>
        <p:txBody>
          <a:bodyPr>
            <a:normAutofit fontScale="92500"/>
          </a:bodyPr>
          <a:lstStyle/>
          <a:p>
            <a:r>
              <a:rPr lang="cs-CZ" sz="3600" dirty="0" smtClean="0"/>
              <a:t>Největší význam pro zachování a rozvoj života</a:t>
            </a:r>
          </a:p>
          <a:p>
            <a:r>
              <a:rPr lang="cs-CZ" sz="3600" dirty="0" smtClean="0"/>
              <a:t>Sahá do výšky cca 15 km (výška se mění v průběhu ročních období)</a:t>
            </a:r>
          </a:p>
          <a:p>
            <a:r>
              <a:rPr lang="cs-CZ" sz="3600" dirty="0" smtClean="0"/>
              <a:t>Tvoří 80 – 90 % veškerého vzduchu (78% dusíku, 21% kyslíku, 0,04% oxidu uhličitého)</a:t>
            </a:r>
          </a:p>
          <a:p>
            <a:r>
              <a:rPr lang="cs-CZ" sz="3600" dirty="0" smtClean="0"/>
              <a:t>Vytváří se zde počasí (teplota, srážky, proudění vzduchu)</a:t>
            </a:r>
          </a:p>
          <a:p>
            <a:r>
              <a:rPr lang="cs-CZ" sz="3600" dirty="0" smtClean="0"/>
              <a:t>Na horní hranici je teplota od - 45</a:t>
            </a:r>
            <a:r>
              <a:rPr lang="cs-CZ" sz="3600" dirty="0" smtClean="0">
                <a:latin typeface="Trebuchet MS"/>
              </a:rPr>
              <a:t>˚</a:t>
            </a:r>
            <a:r>
              <a:rPr lang="cs-CZ" sz="3600" dirty="0" smtClean="0"/>
              <a:t>C do - 85</a:t>
            </a:r>
            <a:r>
              <a:rPr lang="cs-CZ" sz="3600" dirty="0" smtClean="0">
                <a:latin typeface="Trebuchet MS"/>
              </a:rPr>
              <a:t>˚</a:t>
            </a:r>
            <a:r>
              <a:rPr lang="cs-CZ" sz="3600" dirty="0" smtClean="0"/>
              <a:t>C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3408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Fotosyntéza</a:t>
            </a:r>
            <a:endParaRPr lang="cs-CZ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25144"/>
          </a:xfrm>
        </p:spPr>
        <p:txBody>
          <a:bodyPr>
            <a:normAutofit/>
          </a:bodyPr>
          <a:lstStyle/>
          <a:p>
            <a:pPr algn="just"/>
            <a:r>
              <a:rPr lang="cs-CZ" sz="3600" dirty="0" smtClean="0"/>
              <a:t>Pro troposféru je významný výskyt zelených rostlin a sinic – probíhá u nich </a:t>
            </a:r>
            <a:r>
              <a:rPr lang="cs-CZ" sz="3600" dirty="0" smtClean="0"/>
              <a:t>fotosyntéza </a:t>
            </a:r>
            <a:endParaRPr lang="cs-CZ" sz="36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cs-CZ" sz="3600" dirty="0" smtClean="0"/>
          </a:p>
          <a:p>
            <a:pPr algn="just"/>
            <a:r>
              <a:rPr lang="cs-CZ" sz="3600" dirty="0" smtClean="0">
                <a:solidFill>
                  <a:srgbClr val="0070C0"/>
                </a:solidFill>
              </a:rPr>
              <a:t>Výsledkem fotosyntézy je stálé udržování optimální hladiny kyslíku a oxidu uhličitého na zemském povrchu </a:t>
            </a:r>
            <a:endParaRPr lang="cs-CZ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777</TotalTime>
  <Words>709</Words>
  <Application>Microsoft Office PowerPoint</Application>
  <PresentationFormat>Předvádění na obrazovce (4:3)</PresentationFormat>
  <Paragraphs>80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Horizont</vt:lpstr>
      <vt:lpstr>Biologie - science</vt:lpstr>
      <vt:lpstr>Podmínky života</vt:lpstr>
      <vt:lpstr>Vzduch</vt:lpstr>
      <vt:lpstr>Vzduch</vt:lpstr>
      <vt:lpstr>atmosféra</vt:lpstr>
      <vt:lpstr>Prezentace aplikace PowerPoint</vt:lpstr>
      <vt:lpstr>Troposféra</vt:lpstr>
      <vt:lpstr>troposféra</vt:lpstr>
      <vt:lpstr>Fotosyntéza</vt:lpstr>
      <vt:lpstr>Fotosyntéza</vt:lpstr>
      <vt:lpstr>Stratosféra</vt:lpstr>
      <vt:lpstr>Prezentace aplikace PowerPoint</vt:lpstr>
      <vt:lpstr>Adaptace vodních organismů</vt:lpstr>
      <vt:lpstr>Bublinka vzduchu na konci zadečku vodního druhu hmyzu</vt:lpstr>
      <vt:lpstr>Pavouk – vodouch  stříbřitý uvnitř bubliny vzduchu</vt:lpstr>
      <vt:lpstr>Adaptace vodních rostlin</vt:lpstr>
      <vt:lpstr>Vzdušné pletivo - aerenchym</vt:lpstr>
      <vt:lpstr>Zvyšování oxidu uhličitého CO₂ v atmosféře</vt:lpstr>
      <vt:lpstr>Spalování fosilních paliv</vt:lpstr>
      <vt:lpstr>Kácení deštných pralesů</vt:lpstr>
      <vt:lpstr>Trvale zmrzlá půda – ložiska methanu</vt:lpstr>
      <vt:lpstr>Skleníkový efekt</vt:lpstr>
      <vt:lpstr>Prezentace aplikace PowerPoint</vt:lpstr>
      <vt:lpstr>!!! Ale pozor – není všechno tak, jak se může na první pohled zdát !!!</vt:lpstr>
      <vt:lpstr>Znečištění atmosféry</vt:lpstr>
      <vt:lpstr>Prezentace aplikace PowerPoint</vt:lpstr>
      <vt:lpstr>Fotochemický smog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 - science</dc:title>
  <dc:creator>Packard Bell</dc:creator>
  <cp:lastModifiedBy>Packard Bell</cp:lastModifiedBy>
  <cp:revision>160</cp:revision>
  <dcterms:created xsi:type="dcterms:W3CDTF">2018-09-04T17:20:56Z</dcterms:created>
  <dcterms:modified xsi:type="dcterms:W3CDTF">2020-05-16T13:01:45Z</dcterms:modified>
</cp:coreProperties>
</file>