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3744" r:id="rId5"/>
    <p:sldMasterId id="2147483756" r:id="rId6"/>
    <p:sldMasterId id="2147483768" r:id="rId7"/>
    <p:sldMasterId id="2147483780" r:id="rId8"/>
    <p:sldMasterId id="2147483792" r:id="rId9"/>
    <p:sldMasterId id="2147483804" r:id="rId10"/>
    <p:sldMasterId id="2147483816" r:id="rId1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70" r:id="rId25"/>
    <p:sldId id="272" r:id="rId26"/>
    <p:sldId id="274" r:id="rId27"/>
    <p:sldId id="276" r:id="rId28"/>
    <p:sldId id="278" r:id="rId29"/>
    <p:sldId id="280" r:id="rId30"/>
    <p:sldId id="282" r:id="rId31"/>
    <p:sldId id="284" r:id="rId32"/>
    <p:sldId id="286" r:id="rId33"/>
    <p:sldId id="288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568" autoAdjust="0"/>
  </p:normalViewPr>
  <p:slideViewPr>
    <p:cSldViewPr>
      <p:cViewPr varScale="1">
        <p:scale>
          <a:sx n="45" d="100"/>
          <a:sy n="45" d="100"/>
        </p:scale>
        <p:origin x="-11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6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3.5.2020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3.5.2020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46E8E-4172-43D5-861D-9EE75BDDA98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DEE0E-4EE3-4DD1-8EE6-93B8E20349E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043489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F1863-CF47-4C65-8A58-31BC222A32B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5465-5FF7-4633-9D12-979F0247100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866894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12914-FEB1-4630-AC62-8D14ED0C627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F9D26-FF3E-41E0-BDD4-53CEDBD13BF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1781912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26BE7-1C5A-43A1-B394-250B6EF299F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4D119-885B-460F-B7E3-4759ADD734E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468087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9561D-6ECA-4FBD-A5EB-F55C91E3E23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396F9-CE82-4BCA-B7AE-13F685607D9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556642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AD882-8D93-46DA-8CDF-5EF6F92CC3C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C4C57-C145-4F11-9B77-B43762E6FF4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903620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FEC87-6319-4D47-9E19-422044B640F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5E056-A5BD-4FCC-99FD-AC1B1740DA3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717587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81860-2CB4-4E39-9912-0417417C614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1C718-FFA3-4EE0-8CC9-EB118D4C50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218666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C93DF-3B59-466D-90F6-8EF84035D72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F54CB-B507-4F88-91AD-B8DEF5D24C7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5085214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375FB-7A81-4B90-95CA-C71C5E089CF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2247C-9F57-4E07-AED4-6D7E0E6FD17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90439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3.5.2020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9BD59-3A0B-47E5-BA5D-D0CEEA8A433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9E623-1BDD-47AC-A6B7-6F21AA112E5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324977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46E8E-4172-43D5-861D-9EE75BDDA98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DEE0E-4EE3-4DD1-8EE6-93B8E20349E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3885423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F1863-CF47-4C65-8A58-31BC222A32B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5465-5FF7-4633-9D12-979F0247100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66027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12914-FEB1-4630-AC62-8D14ED0C627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F9D26-FF3E-41E0-BDD4-53CEDBD13BF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8341160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26BE7-1C5A-43A1-B394-250B6EF299F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4D119-885B-460F-B7E3-4759ADD734E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27007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9561D-6ECA-4FBD-A5EB-F55C91E3E23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396F9-CE82-4BCA-B7AE-13F685607D9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19019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AD882-8D93-46DA-8CDF-5EF6F92CC3C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C4C57-C145-4F11-9B77-B43762E6FF4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4635728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FEC87-6319-4D47-9E19-422044B640F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5E056-A5BD-4FCC-99FD-AC1B1740DA3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878997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81860-2CB4-4E39-9912-0417417C614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1C718-FFA3-4EE0-8CC9-EB118D4C50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1182111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C93DF-3B59-466D-90F6-8EF84035D72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F54CB-B507-4F88-91AD-B8DEF5D24C7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20487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46E8E-4172-43D5-861D-9EE75BDDA98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DEE0E-4EE3-4DD1-8EE6-93B8E20349E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952879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375FB-7A81-4B90-95CA-C71C5E089CF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2247C-9F57-4E07-AED4-6D7E0E6FD17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2759819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9BD59-3A0B-47E5-BA5D-D0CEEA8A433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9E623-1BDD-47AC-A6B7-6F21AA112E5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89262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F1863-CF47-4C65-8A58-31BC222A32B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5465-5FF7-4633-9D12-979F0247100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36934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12914-FEB1-4630-AC62-8D14ED0C627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F9D26-FF3E-41E0-BDD4-53CEDBD13BF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44523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26BE7-1C5A-43A1-B394-250B6EF299F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4D119-885B-460F-B7E3-4759ADD734E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42547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9561D-6ECA-4FBD-A5EB-F55C91E3E23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396F9-CE82-4BCA-B7AE-13F685607D9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937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AD882-8D93-46DA-8CDF-5EF6F92CC3C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C4C57-C145-4F11-9B77-B43762E6FF4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10340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FEC87-6319-4D47-9E19-422044B640F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5E056-A5BD-4FCC-99FD-AC1B1740DA3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3486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81860-2CB4-4E39-9912-0417417C614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1C718-FFA3-4EE0-8CC9-EB118D4C50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4593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3.5.2020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C93DF-3B59-466D-90F6-8EF84035D72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F54CB-B507-4F88-91AD-B8DEF5D24C7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55595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375FB-7A81-4B90-95CA-C71C5E089CF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2247C-9F57-4E07-AED4-6D7E0E6FD17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11361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9BD59-3A0B-47E5-BA5D-D0CEEA8A433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9E623-1BDD-47AC-A6B7-6F21AA112E5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24981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46E8E-4172-43D5-861D-9EE75BDDA98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DEE0E-4EE3-4DD1-8EE6-93B8E20349E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93404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F1863-CF47-4C65-8A58-31BC222A32B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5465-5FF7-4633-9D12-979F0247100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1928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12914-FEB1-4630-AC62-8D14ED0C627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F9D26-FF3E-41E0-BDD4-53CEDBD13BF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7504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26BE7-1C5A-43A1-B394-250B6EF299F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4D119-885B-460F-B7E3-4759ADD734E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13975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9561D-6ECA-4FBD-A5EB-F55C91E3E23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396F9-CE82-4BCA-B7AE-13F685607D9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75487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AD882-8D93-46DA-8CDF-5EF6F92CC3C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C4C57-C145-4F11-9B77-B43762E6FF4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374353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FEC87-6319-4D47-9E19-422044B640F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5E056-A5BD-4FCC-99FD-AC1B1740DA3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61922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3.5.2020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81860-2CB4-4E39-9912-0417417C614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1C718-FFA3-4EE0-8CC9-EB118D4C50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672646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C93DF-3B59-466D-90F6-8EF84035D72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F54CB-B507-4F88-91AD-B8DEF5D24C7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81277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375FB-7A81-4B90-95CA-C71C5E089CF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2247C-9F57-4E07-AED4-6D7E0E6FD17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318982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9BD59-3A0B-47E5-BA5D-D0CEEA8A433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9E623-1BDD-47AC-A6B7-6F21AA112E5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927219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46E8E-4172-43D5-861D-9EE75BDDA98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DEE0E-4EE3-4DD1-8EE6-93B8E20349E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052314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F1863-CF47-4C65-8A58-31BC222A32B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5465-5FF7-4633-9D12-979F0247100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584241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12914-FEB1-4630-AC62-8D14ED0C627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F9D26-FF3E-41E0-BDD4-53CEDBD13BF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986757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26BE7-1C5A-43A1-B394-250B6EF299F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4D119-885B-460F-B7E3-4759ADD734E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08249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9561D-6ECA-4FBD-A5EB-F55C91E3E23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396F9-CE82-4BCA-B7AE-13F685607D9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009922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AD882-8D93-46DA-8CDF-5EF6F92CC3C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C4C57-C145-4F11-9B77-B43762E6FF4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5485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3.5.2020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FEC87-6319-4D47-9E19-422044B640F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5E056-A5BD-4FCC-99FD-AC1B1740DA3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143113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81860-2CB4-4E39-9912-0417417C614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1C718-FFA3-4EE0-8CC9-EB118D4C50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833209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C93DF-3B59-466D-90F6-8EF84035D72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F54CB-B507-4F88-91AD-B8DEF5D24C7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300614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375FB-7A81-4B90-95CA-C71C5E089CF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2247C-9F57-4E07-AED4-6D7E0E6FD17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816637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9BD59-3A0B-47E5-BA5D-D0CEEA8A433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9E623-1BDD-47AC-A6B7-6F21AA112E5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713702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46E8E-4172-43D5-861D-9EE75BDDA98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DEE0E-4EE3-4DD1-8EE6-93B8E20349E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542793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F1863-CF47-4C65-8A58-31BC222A32B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5465-5FF7-4633-9D12-979F0247100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893316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12914-FEB1-4630-AC62-8D14ED0C627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F9D26-FF3E-41E0-BDD4-53CEDBD13BF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861074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26BE7-1C5A-43A1-B394-250B6EF299F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4D119-885B-460F-B7E3-4759ADD734E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555715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9561D-6ECA-4FBD-A5EB-F55C91E3E23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396F9-CE82-4BCA-B7AE-13F685607D9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60599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3.5.2020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AD882-8D93-46DA-8CDF-5EF6F92CC3C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C4C57-C145-4F11-9B77-B43762E6FF4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102108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FEC87-6319-4D47-9E19-422044B640F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5E056-A5BD-4FCC-99FD-AC1B1740DA3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564639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81860-2CB4-4E39-9912-0417417C614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1C718-FFA3-4EE0-8CC9-EB118D4C50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156385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C93DF-3B59-466D-90F6-8EF84035D72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F54CB-B507-4F88-91AD-B8DEF5D24C7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85957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375FB-7A81-4B90-95CA-C71C5E089CF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2247C-9F57-4E07-AED4-6D7E0E6FD17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253503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9BD59-3A0B-47E5-BA5D-D0CEEA8A433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9E623-1BDD-47AC-A6B7-6F21AA112E5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819383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46E8E-4172-43D5-861D-9EE75BDDA98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DEE0E-4EE3-4DD1-8EE6-93B8E20349E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86001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F1863-CF47-4C65-8A58-31BC222A32B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5465-5FF7-4633-9D12-979F0247100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340460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12914-FEB1-4630-AC62-8D14ED0C627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F9D26-FF3E-41E0-BDD4-53CEDBD13BF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007037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26BE7-1C5A-43A1-B394-250B6EF299F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4D119-885B-460F-B7E3-4759ADD734E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3137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3.5.2020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9561D-6ECA-4FBD-A5EB-F55C91E3E23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396F9-CE82-4BCA-B7AE-13F685607D9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39032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AD882-8D93-46DA-8CDF-5EF6F92CC3C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C4C57-C145-4F11-9B77-B43762E6FF4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28417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FEC87-6319-4D47-9E19-422044B640F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5E056-A5BD-4FCC-99FD-AC1B1740DA3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640665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81860-2CB4-4E39-9912-0417417C614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1C718-FFA3-4EE0-8CC9-EB118D4C50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46849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C93DF-3B59-466D-90F6-8EF84035D72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F54CB-B507-4F88-91AD-B8DEF5D24C7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007390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375FB-7A81-4B90-95CA-C71C5E089CF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2247C-9F57-4E07-AED4-6D7E0E6FD17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441801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9BD59-3A0B-47E5-BA5D-D0CEEA8A433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9E623-1BDD-47AC-A6B7-6F21AA112E5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41834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46E8E-4172-43D5-861D-9EE75BDDA98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DEE0E-4EE3-4DD1-8EE6-93B8E20349E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50352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F1863-CF47-4C65-8A58-31BC222A32B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5465-5FF7-4633-9D12-979F0247100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879440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12914-FEB1-4630-AC62-8D14ED0C627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F9D26-FF3E-41E0-BDD4-53CEDBD13BF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33216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3.5.2020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26BE7-1C5A-43A1-B394-250B6EF299F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4D119-885B-460F-B7E3-4759ADD734E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460529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9561D-6ECA-4FBD-A5EB-F55C91E3E23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396F9-CE82-4BCA-B7AE-13F685607D9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234702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AD882-8D93-46DA-8CDF-5EF6F92CC3C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C4C57-C145-4F11-9B77-B43762E6FF4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815061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FEC87-6319-4D47-9E19-422044B640F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5E056-A5BD-4FCC-99FD-AC1B1740DA3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522024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81860-2CB4-4E39-9912-0417417C614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1C718-FFA3-4EE0-8CC9-EB118D4C50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89468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C93DF-3B59-466D-90F6-8EF84035D72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F54CB-B507-4F88-91AD-B8DEF5D24C7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24013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375FB-7A81-4B90-95CA-C71C5E089CF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2247C-9F57-4E07-AED4-6D7E0E6FD17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219673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9BD59-3A0B-47E5-BA5D-D0CEEA8A433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9E623-1BDD-47AC-A6B7-6F21AA112E5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242229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46E8E-4172-43D5-861D-9EE75BDDA98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DEE0E-4EE3-4DD1-8EE6-93B8E20349E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44445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F1863-CF47-4C65-8A58-31BC222A32B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5465-5FF7-4633-9D12-979F0247100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4739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3.5.2020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12914-FEB1-4630-AC62-8D14ED0C627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F9D26-FF3E-41E0-BDD4-53CEDBD13BF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281414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26BE7-1C5A-43A1-B394-250B6EF299F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4D119-885B-460F-B7E3-4759ADD734E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71393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9561D-6ECA-4FBD-A5EB-F55C91E3E23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396F9-CE82-4BCA-B7AE-13F685607D9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31246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AD882-8D93-46DA-8CDF-5EF6F92CC3C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C4C57-C145-4F11-9B77-B43762E6FF4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284148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FEC87-6319-4D47-9E19-422044B640F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5E056-A5BD-4FCC-99FD-AC1B1740DA3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927500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81860-2CB4-4E39-9912-0417417C614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1C718-FFA3-4EE0-8CC9-EB118D4C50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39448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C93DF-3B59-466D-90F6-8EF84035D72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F54CB-B507-4F88-91AD-B8DEF5D24C7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36993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375FB-7A81-4B90-95CA-C71C5E089CF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2247C-9F57-4E07-AED4-6D7E0E6FD17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06409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9BD59-3A0B-47E5-BA5D-D0CEEA8A433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9E623-1BDD-47AC-A6B7-6F21AA112E5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168804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46E8E-4172-43D5-861D-9EE75BDDA98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DEE0E-4EE3-4DD1-8EE6-93B8E20349E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57035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3.5.2020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F1863-CF47-4C65-8A58-31BC222A32B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5465-5FF7-4633-9D12-979F0247100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469043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12914-FEB1-4630-AC62-8D14ED0C627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F9D26-FF3E-41E0-BDD4-53CEDBD13BF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0051725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26BE7-1C5A-43A1-B394-250B6EF299F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4D119-885B-460F-B7E3-4759ADD734E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066816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9561D-6ECA-4FBD-A5EB-F55C91E3E23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396F9-CE82-4BCA-B7AE-13F685607D9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478770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AD882-8D93-46DA-8CDF-5EF6F92CC3C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C4C57-C145-4F11-9B77-B43762E6FF4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50783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FEC87-6319-4D47-9E19-422044B640F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5E056-A5BD-4FCC-99FD-AC1B1740DA3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664309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81860-2CB4-4E39-9912-0417417C614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1C718-FFA3-4EE0-8CC9-EB118D4C50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317455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C93DF-3B59-466D-90F6-8EF84035D72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F54CB-B507-4F88-91AD-B8DEF5D24C7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51291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375FB-7A81-4B90-95CA-C71C5E089CF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2247C-9F57-4E07-AED4-6D7E0E6FD17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7122186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9BD59-3A0B-47E5-BA5D-D0CEEA8A433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9E623-1BDD-47AC-A6B7-6F21AA112E5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4233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C6C29056-37E8-4DD4-B63B-789A4DCE385D}" type="datetimeFigureOut">
              <a:rPr lang="cs-CZ" smtClean="0"/>
              <a:t>3.5.2020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570412-746F-47B3-9942-614D43E5DCF0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9C1CDE-BCCB-4FAE-A5DE-FF5DB36AB562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1686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570412-746F-47B3-9942-614D43E5DCF0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9C1CDE-BCCB-4FAE-A5DE-FF5DB36AB562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9220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570412-746F-47B3-9942-614D43E5DCF0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9C1CDE-BCCB-4FAE-A5DE-FF5DB36AB562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1368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570412-746F-47B3-9942-614D43E5DCF0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9C1CDE-BCCB-4FAE-A5DE-FF5DB36AB562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0491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570412-746F-47B3-9942-614D43E5DCF0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9C1CDE-BCCB-4FAE-A5DE-FF5DB36AB562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8865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570412-746F-47B3-9942-614D43E5DCF0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9C1CDE-BCCB-4FAE-A5DE-FF5DB36AB562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686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570412-746F-47B3-9942-614D43E5DCF0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9C1CDE-BCCB-4FAE-A5DE-FF5DB36AB562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1831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570412-746F-47B3-9942-614D43E5DCF0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9C1CDE-BCCB-4FAE-A5DE-FF5DB36AB562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20458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570412-746F-47B3-9942-614D43E5DCF0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9C1CDE-BCCB-4FAE-A5DE-FF5DB36AB562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7373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570412-746F-47B3-9942-614D43E5DCF0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3.5.2020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9C1CDE-BCCB-4FAE-A5DE-FF5DB36AB562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757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6064" y="-387424"/>
            <a:ext cx="7772400" cy="1470025"/>
          </a:xfrm>
        </p:spPr>
        <p:txBody>
          <a:bodyPr/>
          <a:lstStyle/>
          <a:p>
            <a:r>
              <a:rPr lang="cs-CZ" dirty="0"/>
              <a:t>Biologie - science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496944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046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Vlastnosti etherů</a:t>
            </a:r>
            <a:endParaRPr lang="cs-CZ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v</a:t>
            </a:r>
            <a:r>
              <a:rPr lang="cs-CZ" sz="3600" dirty="0" smtClean="0"/>
              <a:t>ětšina etherů kapalné látky, </a:t>
            </a:r>
            <a:r>
              <a:rPr lang="cs-CZ" sz="3600" dirty="0" err="1" smtClean="0"/>
              <a:t>dimethylether</a:t>
            </a:r>
            <a:r>
              <a:rPr lang="cs-CZ" sz="3600" dirty="0" smtClean="0"/>
              <a:t> za běžných podmínek plyn</a:t>
            </a:r>
          </a:p>
          <a:p>
            <a:r>
              <a:rPr lang="cs-CZ" sz="3600" dirty="0" smtClean="0"/>
              <a:t>narkotické účinky</a:t>
            </a:r>
          </a:p>
          <a:p>
            <a:r>
              <a:rPr lang="cs-CZ" sz="3600" dirty="0"/>
              <a:t>t</a:t>
            </a:r>
            <a:r>
              <a:rPr lang="cs-CZ" sz="3600" dirty="0" smtClean="0"/>
              <a:t>oxicita (jedovatost) – </a:t>
            </a:r>
            <a:r>
              <a:rPr lang="cs-CZ" sz="3600" dirty="0" err="1" smtClean="0"/>
              <a:t>ethylenoxid</a:t>
            </a:r>
            <a:endParaRPr lang="cs-CZ" sz="3600" dirty="0" smtClean="0"/>
          </a:p>
          <a:p>
            <a:r>
              <a:rPr lang="cs-CZ" sz="3600" dirty="0"/>
              <a:t>e</a:t>
            </a:r>
            <a:r>
              <a:rPr lang="cs-CZ" sz="3600" dirty="0" smtClean="0"/>
              <a:t>xtrémně hořlavé – směs </a:t>
            </a:r>
            <a:r>
              <a:rPr lang="cs-CZ" sz="3600" dirty="0" err="1" smtClean="0"/>
              <a:t>diethyletheru</a:t>
            </a:r>
            <a:r>
              <a:rPr lang="cs-CZ" sz="3600" dirty="0" smtClean="0"/>
              <a:t> se vzduchem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924121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Použití etherů</a:t>
            </a:r>
            <a:endParaRPr lang="cs-CZ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565104"/>
          </a:xfrm>
        </p:spPr>
        <p:txBody>
          <a:bodyPr>
            <a:normAutofit/>
          </a:bodyPr>
          <a:lstStyle/>
          <a:p>
            <a:r>
              <a:rPr lang="cs-CZ" sz="3600" dirty="0"/>
              <a:t>v</a:t>
            </a:r>
            <a:r>
              <a:rPr lang="cs-CZ" sz="3600" dirty="0" smtClean="0"/>
              <a:t>ýroba epoxidové pryskyřice</a:t>
            </a:r>
          </a:p>
          <a:p>
            <a:r>
              <a:rPr lang="cs-CZ" sz="3600" dirty="0"/>
              <a:t>s</a:t>
            </a:r>
            <a:r>
              <a:rPr lang="cs-CZ" sz="3600" dirty="0" smtClean="0"/>
              <a:t>terilizace lékařských nástrojů</a:t>
            </a:r>
          </a:p>
          <a:p>
            <a:r>
              <a:rPr lang="cs-CZ" sz="3600" dirty="0" err="1" smtClean="0"/>
              <a:t>Diethylether</a:t>
            </a:r>
            <a:r>
              <a:rPr lang="cs-CZ" sz="3600" dirty="0" smtClean="0"/>
              <a:t> – organická rozpouštědla </a:t>
            </a:r>
          </a:p>
          <a:p>
            <a:r>
              <a:rPr lang="cs-CZ" sz="3600" dirty="0" err="1" smtClean="0"/>
              <a:t>Difenylether</a:t>
            </a:r>
            <a:r>
              <a:rPr lang="cs-CZ" sz="3600" dirty="0" smtClean="0"/>
              <a:t> - heterocyklická sloučenina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516158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Další příklady etherů </a:t>
            </a:r>
            <a:endParaRPr lang="cs-CZ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13105"/>
            <a:ext cx="6547671" cy="424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0" y="141277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DC9E1F"/>
              </a:buClr>
            </a:pPr>
            <a:r>
              <a:rPr lang="cs-CZ" sz="3200" b="1" spc="3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Difenylether</a:t>
            </a:r>
            <a:r>
              <a:rPr lang="cs-CZ" sz="3200" b="1" spc="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heterocyklická sloučenina</a:t>
            </a:r>
          </a:p>
        </p:txBody>
      </p:sp>
    </p:spTree>
    <p:extLst>
      <p:ext uri="{BB962C8B-B14F-4D97-AF65-F5344CB8AC3E}">
        <p14:creationId xmlns:p14="http://schemas.microsoft.com/office/powerpoint/2010/main" val="3942042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0"/>
            <a:ext cx="7924800" cy="1143000"/>
          </a:xfrm>
        </p:spPr>
        <p:txBody>
          <a:bodyPr/>
          <a:lstStyle/>
          <a:p>
            <a:pPr algn="ctr"/>
            <a:r>
              <a:rPr lang="cs-CZ" b="1" dirty="0" err="1" smtClean="0"/>
              <a:t>Ethylenoxid</a:t>
            </a:r>
            <a:r>
              <a:rPr lang="cs-CZ" b="1" dirty="0" smtClean="0"/>
              <a:t> - </a:t>
            </a:r>
            <a:r>
              <a:rPr lang="cs-CZ" b="1" dirty="0" err="1" smtClean="0"/>
              <a:t>oxiran</a:t>
            </a:r>
            <a:endParaRPr lang="cs-CZ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5112568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513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Karbonylové sloučeniny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557338"/>
            <a:ext cx="6191250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75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Karbonylové sloučeniny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48675" cy="499745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charakteristickou (funkční) skupinou je karbonylová skupina (</a:t>
            </a:r>
            <a:r>
              <a:rPr lang="cs-CZ" dirty="0" err="1" smtClean="0"/>
              <a:t>oxoskupina</a:t>
            </a:r>
            <a:r>
              <a:rPr lang="cs-CZ" dirty="0" smtClean="0"/>
              <a:t>) </a:t>
            </a:r>
          </a:p>
          <a:p>
            <a:pPr marL="0" indent="0">
              <a:buFont typeface="Arial" charset="0"/>
              <a:buNone/>
              <a:defRPr/>
            </a:pPr>
            <a:r>
              <a:rPr lang="cs-CZ" dirty="0"/>
              <a:t> 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je tvořena atomem kyslíku O,</a:t>
            </a:r>
          </a:p>
          <a:p>
            <a:pPr marL="0" indent="0">
              <a:buFont typeface="Arial" charset="0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který je pomocí dvojné vazby</a:t>
            </a:r>
          </a:p>
          <a:p>
            <a:pPr marL="0" indent="0">
              <a:buFont typeface="Arial" charset="0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připoután k atomu uhlíku C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dirty="0"/>
              <a:t>p</a:t>
            </a:r>
            <a:r>
              <a:rPr lang="cs-CZ" dirty="0" smtClean="0"/>
              <a:t>olární kovalentní vazba mezi atomem kyslíku a atomem uhlíku (velký rozdíl elektronegativity) </a:t>
            </a:r>
            <a:endParaRPr lang="cs-CZ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2852738"/>
            <a:ext cx="2965450" cy="2255837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4714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01788"/>
            <a:ext cx="8229600" cy="4522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205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825" y="476250"/>
            <a:ext cx="8569325" cy="638175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V případě </a:t>
            </a:r>
            <a:r>
              <a:rPr lang="cs-CZ" dirty="0" smtClean="0">
                <a:solidFill>
                  <a:srgbClr val="FF0000"/>
                </a:solidFill>
              </a:rPr>
              <a:t>aldehydů</a:t>
            </a:r>
            <a:r>
              <a:rPr lang="cs-CZ" dirty="0" smtClean="0"/>
              <a:t> se </a:t>
            </a:r>
            <a:r>
              <a:rPr lang="cs-CZ" dirty="0" err="1" smtClean="0"/>
              <a:t>oxoskupina</a:t>
            </a:r>
            <a:r>
              <a:rPr lang="cs-CZ" dirty="0" smtClean="0"/>
              <a:t> nachází na konci uhlovodíkového řetězce – atom uhlíku (C) karbonylové skupiny je vázán s 1 atomem vodíku (H). </a:t>
            </a:r>
          </a:p>
          <a:p>
            <a:pPr marL="0" indent="0">
              <a:buFont typeface="Arial" charset="0"/>
              <a:buNone/>
              <a:defRPr/>
            </a:pPr>
            <a:endParaRPr lang="cs-CZ" dirty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781300"/>
            <a:ext cx="70104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21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825" y="549275"/>
            <a:ext cx="8642350" cy="5975350"/>
          </a:xfrm>
        </p:spPr>
        <p:txBody>
          <a:bodyPr/>
          <a:lstStyle/>
          <a:p>
            <a:pPr>
              <a:defRPr/>
            </a:pPr>
            <a:r>
              <a:rPr lang="cs-CZ" dirty="0" smtClean="0">
                <a:solidFill>
                  <a:srgbClr val="FF0000"/>
                </a:solidFill>
              </a:rPr>
              <a:t>Ketony </a:t>
            </a:r>
            <a:r>
              <a:rPr lang="cs-CZ" dirty="0" smtClean="0"/>
              <a:t>mají navázaný atom kyslíku (O) </a:t>
            </a:r>
            <a:r>
              <a:rPr lang="cs-CZ" dirty="0" err="1" smtClean="0"/>
              <a:t>oxoskupiny</a:t>
            </a:r>
            <a:r>
              <a:rPr lang="cs-CZ" dirty="0" smtClean="0"/>
              <a:t> na atomu uhlíku (C) mimo konec uhlovodíkového řetězce. Atom uhlíku (C) </a:t>
            </a:r>
            <a:r>
              <a:rPr lang="cs-CZ" dirty="0" err="1" smtClean="0"/>
              <a:t>oxoskupiny</a:t>
            </a:r>
            <a:r>
              <a:rPr lang="cs-CZ" dirty="0" smtClean="0"/>
              <a:t> tak sousedí se dvěma dalšími atomy uhlíku (C).</a:t>
            </a:r>
          </a:p>
          <a:p>
            <a:pPr marL="0" indent="0">
              <a:buFont typeface="Arial" charset="0"/>
              <a:buNone/>
              <a:defRPr/>
            </a:pPr>
            <a:endParaRPr lang="cs-CZ" dirty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213100"/>
            <a:ext cx="4070350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943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Názvosloví karbonylových sloučenin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cs-CZ" sz="3600" dirty="0" smtClean="0">
                <a:solidFill>
                  <a:srgbClr val="FF0000"/>
                </a:solidFill>
              </a:rPr>
              <a:t>Aldehydy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Názvy aldehydů se tvoří spojením názvu základního uhlovodíku a koncovky </a:t>
            </a:r>
            <a:r>
              <a:rPr lang="cs-CZ" dirty="0" smtClean="0">
                <a:solidFill>
                  <a:srgbClr val="FF0000"/>
                </a:solidFill>
              </a:rPr>
              <a:t>al </a:t>
            </a:r>
          </a:p>
          <a:p>
            <a:pPr marL="0" indent="0">
              <a:buFont typeface="Arial" charset="0"/>
              <a:buNone/>
              <a:defRPr/>
            </a:pP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   </a:t>
            </a:r>
          </a:p>
          <a:p>
            <a:pPr marL="0" indent="0">
              <a:buFont typeface="Arial" charset="0"/>
              <a:buNone/>
              <a:defRPr/>
            </a:pP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  </a:t>
            </a:r>
            <a:r>
              <a:rPr lang="cs-CZ" dirty="0" err="1" smtClean="0"/>
              <a:t>Methan</a:t>
            </a:r>
            <a:r>
              <a:rPr lang="cs-CZ" dirty="0" err="1" smtClean="0">
                <a:solidFill>
                  <a:srgbClr val="FF0000"/>
                </a:solidFill>
              </a:rPr>
              <a:t>al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(formaldehyd)</a:t>
            </a: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  molekulový vzorec CH₂O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644900"/>
            <a:ext cx="410527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53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Ethery</a:t>
            </a:r>
            <a:endParaRPr lang="cs-CZ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2008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810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60483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cs-CZ" altLang="cs-CZ" smtClean="0">
                <a:solidFill>
                  <a:srgbClr val="FF0000"/>
                </a:solidFill>
              </a:rPr>
              <a:t>  </a:t>
            </a:r>
            <a:r>
              <a:rPr lang="cs-CZ" altLang="cs-CZ" smtClean="0"/>
              <a:t>Ethan</a:t>
            </a:r>
            <a:r>
              <a:rPr lang="cs-CZ" altLang="cs-CZ" smtClean="0">
                <a:solidFill>
                  <a:srgbClr val="FF0000"/>
                </a:solidFill>
              </a:rPr>
              <a:t>al </a:t>
            </a:r>
            <a:r>
              <a:rPr lang="cs-CZ" altLang="cs-CZ" smtClean="0"/>
              <a:t>– molekulový vzorec C₂H₄O  </a:t>
            </a:r>
          </a:p>
          <a:p>
            <a:pPr marL="0" indent="0">
              <a:buFont typeface="Arial" charset="0"/>
              <a:buNone/>
            </a:pPr>
            <a:r>
              <a:rPr lang="cs-CZ" altLang="cs-CZ" smtClean="0"/>
              <a:t>                   racionální vzorec CH</a:t>
            </a:r>
            <a:r>
              <a:rPr lang="cs-CZ" altLang="cs-CZ" smtClean="0">
                <a:latin typeface="Trebuchet MS" pitchFamily="34" charset="0"/>
              </a:rPr>
              <a:t>₃</a:t>
            </a:r>
            <a:r>
              <a:rPr lang="cs-CZ" altLang="cs-CZ" smtClean="0"/>
              <a:t>CHO</a:t>
            </a:r>
          </a:p>
          <a:p>
            <a:pPr marL="0" indent="0">
              <a:buFont typeface="Arial" charset="0"/>
              <a:buNone/>
            </a:pPr>
            <a:r>
              <a:rPr lang="cs-CZ" altLang="cs-CZ" smtClean="0"/>
              <a:t> 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420938"/>
            <a:ext cx="4173537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94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6192837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Druhý způsob - spojení názvu základního uhlovodíku a koncovky </a:t>
            </a:r>
            <a:r>
              <a:rPr lang="cs-CZ" dirty="0" err="1" smtClean="0">
                <a:solidFill>
                  <a:srgbClr val="FF0000"/>
                </a:solidFill>
              </a:rPr>
              <a:t>karbaldehyd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- používá se v případě navázání aldehydické skupiny </a:t>
            </a:r>
            <a:r>
              <a:rPr lang="cs-CZ" dirty="0" smtClean="0">
                <a:solidFill>
                  <a:srgbClr val="FF0000"/>
                </a:solidFill>
              </a:rPr>
              <a:t>CHO </a:t>
            </a:r>
            <a:r>
              <a:rPr lang="cs-CZ" dirty="0" smtClean="0"/>
              <a:t>na cyklický řetězec.</a:t>
            </a:r>
          </a:p>
          <a:p>
            <a:pPr marL="0" indent="0">
              <a:buFont typeface="Arial" charset="0"/>
              <a:buNone/>
              <a:defRPr/>
            </a:pPr>
            <a:r>
              <a:rPr lang="cs-CZ" dirty="0"/>
              <a:t> </a:t>
            </a:r>
            <a:endParaRPr lang="cs-CZ" dirty="0" smtClean="0"/>
          </a:p>
          <a:p>
            <a:pPr marL="0" indent="0">
              <a:buFont typeface="Arial" charset="0"/>
              <a:buNone/>
              <a:defRPr/>
            </a:pP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   </a:t>
            </a:r>
            <a:r>
              <a:rPr lang="cs-CZ" dirty="0" err="1" smtClean="0">
                <a:solidFill>
                  <a:srgbClr val="FF0000"/>
                </a:solidFill>
              </a:rPr>
              <a:t>Benzenkarbaldehyd</a:t>
            </a: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cs-CZ" dirty="0"/>
              <a:t> 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492375"/>
            <a:ext cx="4608512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810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88913"/>
            <a:ext cx="7343775" cy="6840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843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750" y="-190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Vlastnosti a použití 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688013"/>
          </a:xfrm>
        </p:spPr>
        <p:txBody>
          <a:bodyPr/>
          <a:lstStyle/>
          <a:p>
            <a:r>
              <a:rPr lang="cs-CZ" altLang="cs-CZ" sz="3600" smtClean="0"/>
              <a:t>jen methanal (formaldehyd) je plyn</a:t>
            </a:r>
          </a:p>
          <a:p>
            <a:r>
              <a:rPr lang="cs-CZ" altLang="cs-CZ" sz="3600" smtClean="0"/>
              <a:t>většina ostatních aldehydů a ketonů jsou kapaliny </a:t>
            </a:r>
          </a:p>
          <a:p>
            <a:r>
              <a:rPr lang="cs-CZ" altLang="cs-CZ" sz="3600" smtClean="0"/>
              <a:t>Nižší aldehydy a ketony jsou rozpustné ve vodě – polární látky (vytvářejí s molekulami vody vodíkové můstky) </a:t>
            </a:r>
          </a:p>
          <a:p>
            <a:r>
              <a:rPr lang="cs-CZ" altLang="cs-CZ" sz="3600" smtClean="0"/>
              <a:t>Aldehydy a ketony jsou poměrně reaktivní</a:t>
            </a:r>
          </a:p>
          <a:p>
            <a:r>
              <a:rPr lang="cs-CZ" altLang="cs-CZ" sz="3600" smtClean="0"/>
              <a:t>Především formaldehyd toxická látka – karcinogenní účinky</a:t>
            </a:r>
          </a:p>
        </p:txBody>
      </p:sp>
    </p:spTree>
    <p:extLst>
      <p:ext uri="{BB962C8B-B14F-4D97-AF65-F5344CB8AC3E}">
        <p14:creationId xmlns:p14="http://schemas.microsoft.com/office/powerpoint/2010/main" val="2515532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Ethery</a:t>
            </a:r>
            <a:endParaRPr lang="cs-CZ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925144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00B050"/>
                </a:solidFill>
              </a:rPr>
              <a:t>Kyslíkaté deriváty uhlovodíků – na atomu kyslíku jsou vázány dva uhlovodíkové zbytky (R) </a:t>
            </a:r>
          </a:p>
          <a:p>
            <a:pPr marL="0" indent="0">
              <a:buNone/>
            </a:pPr>
            <a:endParaRPr lang="cs-CZ" sz="3200" dirty="0"/>
          </a:p>
          <a:p>
            <a:r>
              <a:rPr lang="cs-CZ" sz="3200" dirty="0" smtClean="0"/>
              <a:t>Ethery lze také považovat za deriváty vody H</a:t>
            </a:r>
            <a:r>
              <a:rPr lang="cs-CZ" sz="3200" dirty="0" smtClean="0">
                <a:latin typeface="Trebuchet MS"/>
              </a:rPr>
              <a:t>₂</a:t>
            </a:r>
            <a:r>
              <a:rPr lang="cs-CZ" sz="3200" dirty="0" smtClean="0"/>
              <a:t>O</a:t>
            </a:r>
          </a:p>
          <a:p>
            <a:endParaRPr lang="cs-CZ" sz="3200" dirty="0"/>
          </a:p>
          <a:p>
            <a:r>
              <a:rPr lang="cs-CZ" sz="3200" dirty="0" smtClean="0"/>
              <a:t>Atom kyslíku může být součástí kruhu – heterocyklické sloučeniny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12078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Ethery jako Deriváty vody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79512" y="1600200"/>
            <a:ext cx="8784976" cy="4997152"/>
          </a:xfrm>
        </p:spPr>
        <p:txBody>
          <a:bodyPr>
            <a:normAutofit/>
          </a:bodyPr>
          <a:lstStyle/>
          <a:p>
            <a:endParaRPr lang="cs-CZ" sz="3600" dirty="0" smtClean="0"/>
          </a:p>
          <a:p>
            <a:pPr marL="0" indent="0">
              <a:buNone/>
            </a:pPr>
            <a:r>
              <a:rPr lang="cs-CZ" sz="3600" dirty="0" smtClean="0"/>
              <a:t>  H – O – H      </a:t>
            </a:r>
            <a:r>
              <a:rPr lang="cs-CZ" sz="3600" dirty="0" smtClean="0">
                <a:solidFill>
                  <a:srgbClr val="00B050"/>
                </a:solidFill>
              </a:rPr>
              <a:t>R </a:t>
            </a:r>
            <a:r>
              <a:rPr lang="cs-CZ" sz="3600" dirty="0" smtClean="0">
                <a:latin typeface="Trebuchet MS"/>
              </a:rPr>
              <a:t>—</a:t>
            </a:r>
            <a:r>
              <a:rPr lang="cs-CZ" sz="3600" dirty="0" smtClean="0">
                <a:solidFill>
                  <a:srgbClr val="00B050"/>
                </a:solidFill>
                <a:latin typeface="Trebuchet MS"/>
              </a:rPr>
              <a:t> </a:t>
            </a:r>
            <a:r>
              <a:rPr lang="cs-CZ" sz="3600" dirty="0" smtClean="0">
                <a:solidFill>
                  <a:srgbClr val="FF0000"/>
                </a:solidFill>
                <a:latin typeface="Trebuchet MS"/>
              </a:rPr>
              <a:t>O</a:t>
            </a:r>
            <a:r>
              <a:rPr lang="cs-CZ" sz="3600" dirty="0" smtClean="0">
                <a:solidFill>
                  <a:srgbClr val="00B050"/>
                </a:solidFill>
                <a:latin typeface="Trebuchet MS"/>
              </a:rPr>
              <a:t> </a:t>
            </a:r>
            <a:r>
              <a:rPr lang="cs-CZ" sz="3600" dirty="0" smtClean="0">
                <a:latin typeface="Trebuchet MS"/>
              </a:rPr>
              <a:t>—</a:t>
            </a:r>
            <a:r>
              <a:rPr lang="cs-CZ" sz="3600" dirty="0" smtClean="0">
                <a:solidFill>
                  <a:srgbClr val="00B050"/>
                </a:solidFill>
                <a:latin typeface="Trebuchet MS"/>
              </a:rPr>
              <a:t> R      R¹ </a:t>
            </a:r>
            <a:r>
              <a:rPr lang="cs-CZ" sz="3600" dirty="0" smtClean="0">
                <a:latin typeface="Trebuchet MS"/>
              </a:rPr>
              <a:t>—</a:t>
            </a:r>
            <a:r>
              <a:rPr lang="cs-CZ" sz="3600" dirty="0" smtClean="0">
                <a:solidFill>
                  <a:srgbClr val="00B050"/>
                </a:solidFill>
                <a:latin typeface="Trebuchet MS"/>
              </a:rPr>
              <a:t> </a:t>
            </a:r>
            <a:r>
              <a:rPr lang="cs-CZ" sz="3600" dirty="0" smtClean="0">
                <a:solidFill>
                  <a:srgbClr val="FF0000"/>
                </a:solidFill>
                <a:latin typeface="Trebuchet MS"/>
              </a:rPr>
              <a:t>O</a:t>
            </a:r>
            <a:r>
              <a:rPr lang="cs-CZ" sz="3600" dirty="0" smtClean="0">
                <a:solidFill>
                  <a:srgbClr val="00B050"/>
                </a:solidFill>
                <a:latin typeface="Trebuchet MS"/>
              </a:rPr>
              <a:t> </a:t>
            </a:r>
            <a:r>
              <a:rPr lang="cs-CZ" sz="3600" dirty="0" smtClean="0">
                <a:latin typeface="Trebuchet MS"/>
              </a:rPr>
              <a:t>—</a:t>
            </a:r>
            <a:r>
              <a:rPr lang="cs-CZ" sz="3600" dirty="0" smtClean="0">
                <a:solidFill>
                  <a:srgbClr val="00B050"/>
                </a:solidFill>
                <a:latin typeface="Trebuchet MS"/>
              </a:rPr>
              <a:t> R</a:t>
            </a:r>
            <a:r>
              <a:rPr lang="cs-CZ" sz="3600" dirty="0" smtClean="0">
                <a:solidFill>
                  <a:srgbClr val="00B050"/>
                </a:solidFill>
                <a:latin typeface="Arial Narrow"/>
              </a:rPr>
              <a:t>²</a:t>
            </a:r>
          </a:p>
          <a:p>
            <a:pPr marL="0" indent="0">
              <a:buNone/>
            </a:pPr>
            <a:r>
              <a:rPr lang="cs-CZ" sz="3200" dirty="0">
                <a:latin typeface="Arial Narrow"/>
              </a:rPr>
              <a:t> </a:t>
            </a:r>
            <a:r>
              <a:rPr lang="cs-CZ" sz="3200" dirty="0" smtClean="0">
                <a:latin typeface="Arial Narrow"/>
              </a:rPr>
              <a:t>      voda                                  ether</a:t>
            </a:r>
          </a:p>
          <a:p>
            <a:pPr marL="0" indent="0">
              <a:buNone/>
            </a:pPr>
            <a:r>
              <a:rPr lang="cs-CZ" sz="3200" dirty="0">
                <a:latin typeface="Arial Narrow"/>
              </a:rPr>
              <a:t> </a:t>
            </a:r>
            <a:r>
              <a:rPr lang="cs-CZ" sz="3200" dirty="0" smtClean="0">
                <a:latin typeface="Arial Narrow"/>
              </a:rPr>
              <a:t>                          se stejnými                s různými </a:t>
            </a:r>
          </a:p>
          <a:p>
            <a:pPr marL="0" indent="0">
              <a:buNone/>
            </a:pPr>
            <a:r>
              <a:rPr lang="cs-CZ" sz="3200" dirty="0">
                <a:latin typeface="Arial Narrow"/>
              </a:rPr>
              <a:t> </a:t>
            </a:r>
            <a:r>
              <a:rPr lang="cs-CZ" sz="3200" dirty="0" smtClean="0">
                <a:latin typeface="Arial Narrow"/>
              </a:rPr>
              <a:t>                                       uhlovodíkovými</a:t>
            </a:r>
          </a:p>
          <a:p>
            <a:pPr marL="0" indent="0">
              <a:buNone/>
            </a:pPr>
            <a:r>
              <a:rPr lang="cs-CZ" sz="3200" dirty="0">
                <a:latin typeface="Arial Narrow"/>
              </a:rPr>
              <a:t> </a:t>
            </a:r>
            <a:r>
              <a:rPr lang="cs-CZ" sz="3200" dirty="0" smtClean="0">
                <a:latin typeface="Arial Narrow"/>
              </a:rPr>
              <a:t>                                              zbytky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423061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Název etherů</a:t>
            </a:r>
            <a:endParaRPr lang="cs-CZ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5069160"/>
          </a:xfrm>
        </p:spPr>
        <p:txBody>
          <a:bodyPr>
            <a:normAutofit/>
          </a:bodyPr>
          <a:lstStyle/>
          <a:p>
            <a:r>
              <a:rPr lang="cs-CZ" sz="3600" dirty="0"/>
              <a:t>tvoří se z názvu z hlavního uhlovodíku a předpony </a:t>
            </a:r>
            <a:r>
              <a:rPr lang="cs-CZ" sz="3600" dirty="0" err="1">
                <a:solidFill>
                  <a:srgbClr val="00B050"/>
                </a:solidFill>
              </a:rPr>
              <a:t>alkoxy</a:t>
            </a:r>
            <a:r>
              <a:rPr lang="cs-CZ" sz="3600" dirty="0">
                <a:solidFill>
                  <a:srgbClr val="00B050"/>
                </a:solidFill>
              </a:rPr>
              <a:t>  - odvozené od druhého uhlovodíkového </a:t>
            </a:r>
            <a:r>
              <a:rPr lang="cs-CZ" sz="3600" dirty="0" smtClean="0">
                <a:solidFill>
                  <a:srgbClr val="00B050"/>
                </a:solidFill>
              </a:rPr>
              <a:t>zbytku</a:t>
            </a:r>
            <a:endParaRPr lang="cs-CZ" sz="3600" dirty="0"/>
          </a:p>
          <a:p>
            <a:r>
              <a:rPr lang="cs-CZ" sz="3600" dirty="0" smtClean="0"/>
              <a:t>Tvoří se připojením předpony </a:t>
            </a:r>
            <a:r>
              <a:rPr lang="cs-CZ" sz="3600" dirty="0" err="1" smtClean="0">
                <a:solidFill>
                  <a:srgbClr val="00B050"/>
                </a:solidFill>
              </a:rPr>
              <a:t>alkoxy</a:t>
            </a:r>
            <a:r>
              <a:rPr lang="cs-CZ" sz="3600" dirty="0" smtClean="0"/>
              <a:t> </a:t>
            </a:r>
            <a:r>
              <a:rPr lang="cs-CZ" sz="3600" dirty="0" smtClean="0">
                <a:solidFill>
                  <a:srgbClr val="00B050"/>
                </a:solidFill>
              </a:rPr>
              <a:t> </a:t>
            </a:r>
            <a:endParaRPr lang="cs-CZ" sz="3600" dirty="0" smtClean="0"/>
          </a:p>
          <a:p>
            <a:endParaRPr lang="cs-CZ" sz="3600" dirty="0">
              <a:solidFill>
                <a:srgbClr val="00B050"/>
              </a:solidFill>
            </a:endParaRPr>
          </a:p>
          <a:p>
            <a:r>
              <a:rPr lang="cs-CZ" sz="3600" dirty="0" err="1" smtClean="0">
                <a:solidFill>
                  <a:srgbClr val="00B050"/>
                </a:solidFill>
              </a:rPr>
              <a:t>Alkoxyskupina</a:t>
            </a:r>
            <a:r>
              <a:rPr lang="cs-CZ" sz="3600" dirty="0" smtClean="0">
                <a:solidFill>
                  <a:srgbClr val="00B050"/>
                </a:solidFill>
              </a:rPr>
              <a:t> </a:t>
            </a:r>
            <a:r>
              <a:rPr lang="cs-CZ" sz="3600" dirty="0" smtClean="0"/>
              <a:t>     </a:t>
            </a:r>
            <a:r>
              <a:rPr lang="cs-CZ" sz="3600" dirty="0" smtClean="0">
                <a:solidFill>
                  <a:srgbClr val="FF0000"/>
                </a:solidFill>
                <a:latin typeface="Trebuchet MS"/>
              </a:rPr>
              <a:t>— </a:t>
            </a:r>
            <a:r>
              <a:rPr lang="cs-CZ" sz="3600" dirty="0">
                <a:solidFill>
                  <a:srgbClr val="FF0000"/>
                </a:solidFill>
                <a:latin typeface="Trebuchet MS"/>
              </a:rPr>
              <a:t>O</a:t>
            </a:r>
            <a:r>
              <a:rPr lang="cs-CZ" sz="3600" dirty="0" smtClean="0">
                <a:solidFill>
                  <a:srgbClr val="FF0000"/>
                </a:solidFill>
                <a:latin typeface="Trebuchet MS"/>
              </a:rPr>
              <a:t> — </a:t>
            </a:r>
            <a:r>
              <a:rPr lang="cs-CZ" sz="3600" dirty="0">
                <a:solidFill>
                  <a:srgbClr val="FF0000"/>
                </a:solidFill>
                <a:latin typeface="Trebuchet MS"/>
              </a:rPr>
              <a:t>R</a:t>
            </a:r>
            <a:endParaRPr lang="cs-CZ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972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1196752"/>
            <a:ext cx="7924800" cy="5661248"/>
          </a:xfrm>
        </p:spPr>
        <p:txBody>
          <a:bodyPr>
            <a:normAutofit/>
          </a:bodyPr>
          <a:lstStyle/>
          <a:p>
            <a:r>
              <a:rPr lang="cs-CZ" sz="3600" dirty="0" err="1" smtClean="0"/>
              <a:t>Ethoxyethan</a:t>
            </a:r>
            <a:r>
              <a:rPr lang="cs-CZ" sz="3600" dirty="0" smtClean="0"/>
              <a:t> (</a:t>
            </a:r>
            <a:r>
              <a:rPr lang="cs-CZ" sz="3600" dirty="0" err="1" smtClean="0"/>
              <a:t>diethylether</a:t>
            </a:r>
            <a:r>
              <a:rPr lang="cs-CZ" sz="3600" dirty="0" smtClean="0"/>
              <a:t>) – 2 ethylové skupiny </a:t>
            </a:r>
            <a:r>
              <a:rPr lang="cs-CZ" sz="3600" dirty="0" smtClean="0">
                <a:solidFill>
                  <a:srgbClr val="00B050"/>
                </a:solidFill>
              </a:rPr>
              <a:t>CH₃—CH₂— </a:t>
            </a:r>
          </a:p>
          <a:p>
            <a:pPr marL="0" indent="0">
              <a:buNone/>
            </a:pPr>
            <a:r>
              <a:rPr lang="cs-CZ" sz="3200" dirty="0">
                <a:solidFill>
                  <a:srgbClr val="00B050"/>
                </a:solidFill>
              </a:rPr>
              <a:t>  </a:t>
            </a:r>
            <a:r>
              <a:rPr lang="cs-CZ" sz="3200" dirty="0" smtClean="0">
                <a:solidFill>
                  <a:srgbClr val="00B050"/>
                </a:solidFill>
              </a:rPr>
              <a:t>  </a:t>
            </a:r>
            <a:r>
              <a:rPr lang="cs-CZ" sz="3200" dirty="0" err="1" smtClean="0">
                <a:solidFill>
                  <a:srgbClr val="00B050"/>
                </a:solidFill>
              </a:rPr>
              <a:t>ethoxy</a:t>
            </a:r>
            <a:r>
              <a:rPr lang="cs-CZ" sz="3200" dirty="0" smtClean="0">
                <a:solidFill>
                  <a:srgbClr val="00B050"/>
                </a:solidFill>
              </a:rPr>
              <a:t>:</a:t>
            </a:r>
            <a:r>
              <a:rPr lang="cs-CZ" sz="3200" dirty="0" smtClean="0"/>
              <a:t> </a:t>
            </a:r>
            <a:r>
              <a:rPr lang="cs-CZ" sz="3200" dirty="0" smtClean="0">
                <a:solidFill>
                  <a:srgbClr val="00B050"/>
                </a:solidFill>
              </a:rPr>
              <a:t> </a:t>
            </a:r>
            <a:r>
              <a:rPr lang="cs-CZ" sz="3200" dirty="0">
                <a:solidFill>
                  <a:srgbClr val="00B050"/>
                </a:solidFill>
              </a:rPr>
              <a:t>CH₃—CH₂</a:t>
            </a:r>
            <a:r>
              <a:rPr lang="cs-CZ" sz="3200" dirty="0"/>
              <a:t>—</a:t>
            </a:r>
            <a:r>
              <a:rPr lang="cs-CZ" sz="3200" dirty="0">
                <a:solidFill>
                  <a:srgbClr val="00B050"/>
                </a:solidFill>
              </a:rPr>
              <a:t> </a:t>
            </a:r>
            <a:r>
              <a:rPr lang="cs-CZ" sz="3200" dirty="0" smtClean="0">
                <a:solidFill>
                  <a:srgbClr val="FF0000"/>
                </a:solidFill>
              </a:rPr>
              <a:t>O </a:t>
            </a:r>
            <a:r>
              <a:rPr lang="cs-CZ" sz="3200" dirty="0" smtClean="0"/>
              <a:t>— </a:t>
            </a:r>
            <a:endParaRPr lang="cs-CZ" sz="3200" dirty="0"/>
          </a:p>
          <a:p>
            <a:pPr marL="0" indent="0" algn="ctr">
              <a:buNone/>
            </a:pPr>
            <a:endParaRPr lang="cs-CZ" sz="36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cs-CZ" sz="3600" dirty="0"/>
              <a:t> </a:t>
            </a:r>
            <a:r>
              <a:rPr lang="cs-CZ" sz="3600" dirty="0" smtClean="0"/>
              <a:t>  </a:t>
            </a:r>
            <a:r>
              <a:rPr lang="cs-CZ" sz="3600" dirty="0" smtClean="0">
                <a:solidFill>
                  <a:srgbClr val="00B050"/>
                </a:solidFill>
              </a:rPr>
              <a:t>CH₃—CH₂</a:t>
            </a:r>
            <a:r>
              <a:rPr lang="cs-CZ" sz="3600" dirty="0" smtClean="0"/>
              <a:t>—</a:t>
            </a:r>
            <a:r>
              <a:rPr lang="cs-CZ" sz="3600" dirty="0" smtClean="0">
                <a:solidFill>
                  <a:srgbClr val="FF0000"/>
                </a:solidFill>
              </a:rPr>
              <a:t>O</a:t>
            </a:r>
            <a:r>
              <a:rPr lang="cs-CZ" sz="3600" dirty="0" smtClean="0"/>
              <a:t>—</a:t>
            </a:r>
            <a:r>
              <a:rPr lang="cs-CZ" sz="3600" dirty="0" smtClean="0">
                <a:solidFill>
                  <a:srgbClr val="00B050"/>
                </a:solidFill>
              </a:rPr>
              <a:t>CH₂—CH₃</a:t>
            </a:r>
          </a:p>
          <a:p>
            <a:pPr marL="0" indent="0" algn="ctr">
              <a:buNone/>
            </a:pPr>
            <a:r>
              <a:rPr lang="cs-CZ" sz="3600" dirty="0">
                <a:solidFill>
                  <a:srgbClr val="00B050"/>
                </a:solidFill>
              </a:rPr>
              <a:t>  </a:t>
            </a:r>
            <a:r>
              <a:rPr lang="cs-CZ" sz="3600" dirty="0" smtClean="0">
                <a:solidFill>
                  <a:srgbClr val="00B050"/>
                </a:solidFill>
              </a:rPr>
              <a:t> R</a:t>
            </a:r>
            <a:r>
              <a:rPr lang="cs-CZ" sz="3600" dirty="0" smtClean="0"/>
              <a:t>   </a:t>
            </a:r>
            <a:r>
              <a:rPr lang="cs-CZ" sz="3600" dirty="0" smtClean="0">
                <a:latin typeface="Trebuchet MS"/>
              </a:rPr>
              <a:t>—  </a:t>
            </a:r>
            <a:r>
              <a:rPr lang="cs-CZ" sz="3600" dirty="0" smtClean="0">
                <a:solidFill>
                  <a:srgbClr val="FF0000"/>
                </a:solidFill>
                <a:latin typeface="Trebuchet MS"/>
              </a:rPr>
              <a:t>O</a:t>
            </a:r>
            <a:r>
              <a:rPr lang="cs-CZ" sz="3600" dirty="0" smtClean="0">
                <a:latin typeface="Trebuchet MS"/>
              </a:rPr>
              <a:t> —   </a:t>
            </a:r>
            <a:r>
              <a:rPr lang="cs-CZ" sz="3600" dirty="0" smtClean="0">
                <a:solidFill>
                  <a:srgbClr val="00B050"/>
                </a:solidFill>
                <a:latin typeface="Trebuchet MS"/>
              </a:rPr>
              <a:t>R</a:t>
            </a:r>
            <a:r>
              <a:rPr lang="cs-CZ" sz="3600" dirty="0" smtClean="0">
                <a:latin typeface="Trebuchet MS"/>
              </a:rPr>
              <a:t> </a:t>
            </a:r>
          </a:p>
          <a:p>
            <a:pPr marL="0" indent="0" algn="ctr">
              <a:buNone/>
            </a:pPr>
            <a:r>
              <a:rPr lang="cs-CZ" sz="3600" dirty="0">
                <a:latin typeface="Trebuchet MS"/>
              </a:rPr>
              <a:t> </a:t>
            </a:r>
            <a:r>
              <a:rPr lang="cs-CZ" sz="3600" dirty="0" smtClean="0">
                <a:latin typeface="Trebuchet MS"/>
              </a:rPr>
              <a:t>  </a:t>
            </a:r>
            <a:r>
              <a:rPr lang="cs-CZ" sz="3600" dirty="0" smtClean="0"/>
              <a:t>2 stejné uhlovodíkové zbytky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545312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692696"/>
            <a:ext cx="8354888" cy="5400600"/>
          </a:xfrm>
        </p:spPr>
        <p:txBody>
          <a:bodyPr>
            <a:normAutofit/>
          </a:bodyPr>
          <a:lstStyle/>
          <a:p>
            <a:r>
              <a:rPr lang="cs-CZ" sz="3600" dirty="0" err="1" smtClean="0"/>
              <a:t>Methoxymethan</a:t>
            </a:r>
            <a:r>
              <a:rPr lang="cs-CZ" sz="3600" dirty="0" smtClean="0"/>
              <a:t> (</a:t>
            </a:r>
            <a:r>
              <a:rPr lang="cs-CZ" sz="3600" dirty="0" err="1" smtClean="0"/>
              <a:t>dimethylether</a:t>
            </a:r>
            <a:r>
              <a:rPr lang="cs-CZ" sz="3600" dirty="0" smtClean="0"/>
              <a:t>) – 2 methylové zbytky </a:t>
            </a:r>
            <a:r>
              <a:rPr lang="cs-CZ" sz="3600" dirty="0" smtClean="0">
                <a:solidFill>
                  <a:srgbClr val="00B050"/>
                </a:solidFill>
              </a:rPr>
              <a:t>CH ₃— </a:t>
            </a:r>
          </a:p>
          <a:p>
            <a:pPr marL="0" indent="0">
              <a:buNone/>
            </a:pPr>
            <a:r>
              <a:rPr lang="cs-CZ" sz="3600" dirty="0">
                <a:solidFill>
                  <a:srgbClr val="00B050"/>
                </a:solidFill>
              </a:rPr>
              <a:t> </a:t>
            </a:r>
            <a:r>
              <a:rPr lang="cs-CZ" sz="3600" dirty="0" smtClean="0">
                <a:solidFill>
                  <a:srgbClr val="00B050"/>
                </a:solidFill>
              </a:rPr>
              <a:t>  </a:t>
            </a:r>
            <a:r>
              <a:rPr lang="cs-CZ" sz="3600" dirty="0" err="1" smtClean="0">
                <a:solidFill>
                  <a:srgbClr val="00B050"/>
                </a:solidFill>
              </a:rPr>
              <a:t>methoxy</a:t>
            </a:r>
            <a:r>
              <a:rPr lang="cs-CZ" sz="3600" dirty="0" smtClean="0">
                <a:solidFill>
                  <a:srgbClr val="00B050"/>
                </a:solidFill>
              </a:rPr>
              <a:t>: CH₃ </a:t>
            </a:r>
            <a:r>
              <a:rPr lang="cs-CZ" sz="3600" dirty="0" smtClean="0">
                <a:latin typeface="Trebuchet MS"/>
              </a:rPr>
              <a:t>—</a:t>
            </a:r>
            <a:r>
              <a:rPr lang="cs-CZ" sz="3600" dirty="0" smtClean="0">
                <a:solidFill>
                  <a:srgbClr val="FF0000"/>
                </a:solidFill>
              </a:rPr>
              <a:t>O </a:t>
            </a:r>
            <a:r>
              <a:rPr lang="cs-CZ" sz="3600" dirty="0" smtClean="0"/>
              <a:t>—</a:t>
            </a:r>
            <a:r>
              <a:rPr lang="cs-CZ" sz="3600" dirty="0" smtClean="0">
                <a:solidFill>
                  <a:srgbClr val="00B050"/>
                </a:solidFill>
              </a:rPr>
              <a:t> </a:t>
            </a:r>
            <a:endParaRPr lang="cs-CZ" sz="3600" dirty="0" smtClean="0"/>
          </a:p>
          <a:p>
            <a:pPr marL="0" indent="0">
              <a:buNone/>
            </a:pPr>
            <a:r>
              <a:rPr lang="cs-CZ" sz="3600" dirty="0" smtClean="0">
                <a:solidFill>
                  <a:srgbClr val="00B050"/>
                </a:solidFill>
              </a:rPr>
              <a:t>                            </a:t>
            </a:r>
            <a:endParaRPr lang="cs-CZ" sz="3600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cs-CZ" sz="3600" dirty="0" smtClean="0">
                <a:solidFill>
                  <a:srgbClr val="00B050"/>
                </a:solidFill>
              </a:rPr>
              <a:t>       CH₃</a:t>
            </a:r>
            <a:r>
              <a:rPr lang="cs-CZ" sz="3600" dirty="0" smtClean="0"/>
              <a:t>—</a:t>
            </a:r>
            <a:r>
              <a:rPr lang="cs-CZ" sz="3600" dirty="0" smtClean="0">
                <a:solidFill>
                  <a:srgbClr val="FF0000"/>
                </a:solidFill>
              </a:rPr>
              <a:t>O</a:t>
            </a:r>
            <a:r>
              <a:rPr lang="cs-CZ" sz="3600" dirty="0" smtClean="0"/>
              <a:t>—</a:t>
            </a:r>
            <a:r>
              <a:rPr lang="cs-CZ" sz="3600" dirty="0" smtClean="0">
                <a:solidFill>
                  <a:srgbClr val="00B050"/>
                </a:solidFill>
              </a:rPr>
              <a:t>CH₃</a:t>
            </a:r>
          </a:p>
          <a:p>
            <a:pPr marL="0" indent="0" algn="ctr">
              <a:buNone/>
            </a:pPr>
            <a:r>
              <a:rPr lang="cs-CZ" sz="3600" dirty="0">
                <a:solidFill>
                  <a:srgbClr val="00B050"/>
                </a:solidFill>
              </a:rPr>
              <a:t> </a:t>
            </a:r>
            <a:r>
              <a:rPr lang="cs-CZ" sz="3600" dirty="0" smtClean="0">
                <a:solidFill>
                  <a:srgbClr val="00B050"/>
                </a:solidFill>
              </a:rPr>
              <a:t>       R </a:t>
            </a:r>
            <a:r>
              <a:rPr lang="cs-CZ" sz="3600" dirty="0" smtClean="0">
                <a:latin typeface="Trebuchet MS"/>
              </a:rPr>
              <a:t>—</a:t>
            </a:r>
            <a:r>
              <a:rPr lang="cs-CZ" sz="3600" dirty="0" smtClean="0">
                <a:solidFill>
                  <a:srgbClr val="00B050"/>
                </a:solidFill>
                <a:latin typeface="Trebuchet MS"/>
              </a:rPr>
              <a:t> </a:t>
            </a:r>
            <a:r>
              <a:rPr lang="cs-CZ" sz="3600" dirty="0" smtClean="0">
                <a:solidFill>
                  <a:srgbClr val="FF0000"/>
                </a:solidFill>
                <a:latin typeface="Trebuchet MS"/>
              </a:rPr>
              <a:t>O</a:t>
            </a:r>
            <a:r>
              <a:rPr lang="cs-CZ" sz="3600" dirty="0" smtClean="0">
                <a:solidFill>
                  <a:srgbClr val="00B050"/>
                </a:solidFill>
                <a:latin typeface="Trebuchet MS"/>
              </a:rPr>
              <a:t> </a:t>
            </a:r>
            <a:r>
              <a:rPr lang="cs-CZ" sz="3600" dirty="0" smtClean="0">
                <a:latin typeface="Trebuchet MS"/>
              </a:rPr>
              <a:t>—</a:t>
            </a:r>
            <a:r>
              <a:rPr lang="cs-CZ" sz="3600" dirty="0" smtClean="0">
                <a:solidFill>
                  <a:srgbClr val="00B050"/>
                </a:solidFill>
                <a:latin typeface="Trebuchet MS"/>
              </a:rPr>
              <a:t> R </a:t>
            </a:r>
          </a:p>
          <a:p>
            <a:pPr marL="0" indent="0" algn="ctr">
              <a:buNone/>
            </a:pPr>
            <a:r>
              <a:rPr lang="cs-CZ" sz="3600" dirty="0" smtClean="0"/>
              <a:t>          2 stejné uhlovodíkové zbytky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441923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692696"/>
            <a:ext cx="7924800" cy="5688632"/>
          </a:xfrm>
        </p:spPr>
        <p:txBody>
          <a:bodyPr>
            <a:normAutofit/>
          </a:bodyPr>
          <a:lstStyle/>
          <a:p>
            <a:r>
              <a:rPr lang="cs-CZ" sz="3600" dirty="0" smtClean="0"/>
              <a:t>1 – </a:t>
            </a:r>
            <a:r>
              <a:rPr lang="cs-CZ" sz="3600" dirty="0" err="1" smtClean="0"/>
              <a:t>methoxybutan</a:t>
            </a:r>
            <a:r>
              <a:rPr lang="cs-CZ" sz="3600" dirty="0" smtClean="0"/>
              <a:t> (</a:t>
            </a:r>
            <a:r>
              <a:rPr lang="cs-CZ" sz="3600" dirty="0" err="1" smtClean="0"/>
              <a:t>butylmethylether</a:t>
            </a:r>
            <a:r>
              <a:rPr lang="cs-CZ" sz="3600" dirty="0" smtClean="0"/>
              <a:t>) – </a:t>
            </a:r>
            <a:r>
              <a:rPr lang="cs-CZ" sz="3600" dirty="0" smtClean="0">
                <a:solidFill>
                  <a:srgbClr val="00B050"/>
                </a:solidFill>
              </a:rPr>
              <a:t>1 methylový zbytek CH</a:t>
            </a:r>
            <a:r>
              <a:rPr lang="cs-CZ" sz="3600" dirty="0" smtClean="0">
                <a:solidFill>
                  <a:srgbClr val="00B050"/>
                </a:solidFill>
                <a:latin typeface="Trebuchet MS"/>
              </a:rPr>
              <a:t>₃—</a:t>
            </a:r>
            <a:r>
              <a:rPr lang="cs-CZ" sz="3600" dirty="0" smtClean="0">
                <a:latin typeface="Trebuchet MS"/>
              </a:rPr>
              <a:t> </a:t>
            </a:r>
            <a:r>
              <a:rPr lang="cs-CZ" sz="3600" dirty="0" smtClean="0"/>
              <a:t>a </a:t>
            </a:r>
            <a:r>
              <a:rPr lang="cs-CZ" sz="3600" dirty="0" smtClean="0">
                <a:solidFill>
                  <a:srgbClr val="0070C0"/>
                </a:solidFill>
              </a:rPr>
              <a:t>1 butylový zbytek CH₃—CH₂—CH₂—CH₂— </a:t>
            </a:r>
          </a:p>
          <a:p>
            <a:endParaRPr lang="cs-CZ" sz="36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cs-CZ" sz="3600" dirty="0" smtClean="0"/>
              <a:t>   </a:t>
            </a:r>
            <a:r>
              <a:rPr lang="cs-CZ" sz="3600" dirty="0" smtClean="0">
                <a:solidFill>
                  <a:srgbClr val="00B050"/>
                </a:solidFill>
              </a:rPr>
              <a:t>CH₃</a:t>
            </a:r>
            <a:r>
              <a:rPr lang="cs-CZ" sz="3600" dirty="0" smtClean="0"/>
              <a:t>—</a:t>
            </a:r>
            <a:r>
              <a:rPr lang="cs-CZ" sz="3600" dirty="0" smtClean="0">
                <a:solidFill>
                  <a:srgbClr val="FF0000"/>
                </a:solidFill>
              </a:rPr>
              <a:t>O</a:t>
            </a:r>
            <a:r>
              <a:rPr lang="cs-CZ" sz="3600" dirty="0" smtClean="0"/>
              <a:t>—</a:t>
            </a:r>
            <a:r>
              <a:rPr lang="cs-CZ" sz="3600" dirty="0" smtClean="0">
                <a:solidFill>
                  <a:srgbClr val="0070C0"/>
                </a:solidFill>
              </a:rPr>
              <a:t>CH₂—CH₂—CH₂—CH₃ </a:t>
            </a:r>
            <a:endParaRPr lang="cs-CZ" sz="3600" dirty="0"/>
          </a:p>
          <a:p>
            <a:pPr marL="0" indent="0">
              <a:buNone/>
            </a:pPr>
            <a:r>
              <a:rPr lang="cs-CZ" sz="3600" dirty="0" smtClean="0"/>
              <a:t>          </a:t>
            </a:r>
            <a:r>
              <a:rPr lang="cs-CZ" sz="3600" dirty="0" smtClean="0">
                <a:solidFill>
                  <a:srgbClr val="00B050"/>
                </a:solidFill>
              </a:rPr>
              <a:t>R¹</a:t>
            </a:r>
            <a:r>
              <a:rPr lang="cs-CZ" sz="3600" dirty="0" smtClean="0"/>
              <a:t>  — </a:t>
            </a:r>
            <a:r>
              <a:rPr lang="cs-CZ" sz="3600" dirty="0" smtClean="0">
                <a:solidFill>
                  <a:srgbClr val="FF0000"/>
                </a:solidFill>
              </a:rPr>
              <a:t>O</a:t>
            </a:r>
            <a:r>
              <a:rPr lang="cs-CZ" sz="3600" dirty="0" smtClean="0"/>
              <a:t>  — </a:t>
            </a:r>
            <a:r>
              <a:rPr lang="cs-CZ" sz="3600" dirty="0" smtClean="0">
                <a:solidFill>
                  <a:srgbClr val="0070C0"/>
                </a:solidFill>
              </a:rPr>
              <a:t>R²   </a:t>
            </a:r>
          </a:p>
          <a:p>
            <a:pPr marL="0" indent="0" algn="ctr">
              <a:buNone/>
            </a:pPr>
            <a:r>
              <a:rPr lang="cs-CZ" sz="3600" dirty="0" smtClean="0"/>
              <a:t>   2 různé uhlovodíkové zbytky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344188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620688"/>
            <a:ext cx="7924800" cy="6048672"/>
          </a:xfrm>
        </p:spPr>
        <p:txBody>
          <a:bodyPr>
            <a:normAutofit/>
          </a:bodyPr>
          <a:lstStyle/>
          <a:p>
            <a:r>
              <a:rPr lang="cs-CZ" sz="3600" dirty="0" err="1" smtClean="0"/>
              <a:t>Ethoxybenzen</a:t>
            </a:r>
            <a:r>
              <a:rPr lang="cs-CZ" sz="3600" dirty="0" smtClean="0"/>
              <a:t> (</a:t>
            </a:r>
            <a:r>
              <a:rPr lang="cs-CZ" sz="3600" dirty="0" err="1" smtClean="0"/>
              <a:t>ethylfenylether</a:t>
            </a:r>
            <a:r>
              <a:rPr lang="cs-CZ" sz="3600" dirty="0" smtClean="0"/>
              <a:t>) – </a:t>
            </a:r>
            <a:r>
              <a:rPr lang="cs-CZ" sz="3600" dirty="0" smtClean="0">
                <a:solidFill>
                  <a:srgbClr val="00B050"/>
                </a:solidFill>
              </a:rPr>
              <a:t>1 ethylová skupina CH₃—CH₂— </a:t>
            </a:r>
            <a:r>
              <a:rPr lang="cs-CZ" sz="3600" dirty="0" smtClean="0"/>
              <a:t>a </a:t>
            </a:r>
            <a:r>
              <a:rPr lang="cs-CZ" sz="3600" dirty="0" smtClean="0">
                <a:solidFill>
                  <a:srgbClr val="0070C0"/>
                </a:solidFill>
              </a:rPr>
              <a:t>fenylová skupina </a:t>
            </a:r>
          </a:p>
          <a:p>
            <a:endParaRPr lang="cs-CZ" sz="3600" dirty="0"/>
          </a:p>
          <a:p>
            <a:pPr marL="0" indent="0" algn="ctr">
              <a:buNone/>
            </a:pPr>
            <a:endParaRPr lang="cs-CZ" sz="3600" dirty="0" smtClean="0"/>
          </a:p>
          <a:p>
            <a:pPr marL="0" indent="0" algn="ctr">
              <a:buNone/>
            </a:pPr>
            <a:endParaRPr lang="cs-CZ" sz="3600" dirty="0"/>
          </a:p>
          <a:p>
            <a:pPr marL="0" indent="0" algn="ctr">
              <a:buNone/>
            </a:pPr>
            <a:endParaRPr lang="cs-CZ" sz="3600" dirty="0" smtClean="0"/>
          </a:p>
          <a:p>
            <a:pPr marL="0" indent="0">
              <a:buNone/>
            </a:pPr>
            <a:r>
              <a:rPr lang="cs-CZ" sz="3600" dirty="0" smtClean="0"/>
              <a:t>                            </a:t>
            </a:r>
            <a:r>
              <a:rPr lang="cs-CZ" sz="3600" dirty="0" smtClean="0">
                <a:solidFill>
                  <a:srgbClr val="0070C0"/>
                </a:solidFill>
              </a:rPr>
              <a:t>R¹</a:t>
            </a:r>
            <a:r>
              <a:rPr lang="cs-CZ" sz="3600" dirty="0" smtClean="0"/>
              <a:t> — </a:t>
            </a:r>
            <a:r>
              <a:rPr lang="cs-CZ" sz="3600" dirty="0" smtClean="0">
                <a:solidFill>
                  <a:srgbClr val="FF0000"/>
                </a:solidFill>
              </a:rPr>
              <a:t>O</a:t>
            </a:r>
            <a:r>
              <a:rPr lang="cs-CZ" sz="3600" dirty="0" smtClean="0"/>
              <a:t> — </a:t>
            </a:r>
            <a:r>
              <a:rPr lang="cs-CZ" sz="3600" dirty="0" smtClean="0">
                <a:solidFill>
                  <a:srgbClr val="00B050"/>
                </a:solidFill>
              </a:rPr>
              <a:t>R²</a:t>
            </a:r>
            <a:endParaRPr lang="cs-CZ" sz="3600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0808"/>
            <a:ext cx="2359888" cy="912490"/>
          </a:xfrm>
          <a:prstGeom prst="rect">
            <a:avLst/>
          </a:prstGeom>
          <a:solidFill>
            <a:srgbClr val="0070C0">
              <a:alpha val="0"/>
            </a:srgbClr>
          </a:solidFill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770" y="3284984"/>
            <a:ext cx="361122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749430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Motiv sady Office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Motiv sady Office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tiv sady Office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otiv sady Office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Motiv sady Office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Motiv sady Office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Motiv sady Office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Motiv sady Office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Motiv sady Office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799</TotalTime>
  <Words>546</Words>
  <Application>Microsoft Office PowerPoint</Application>
  <PresentationFormat>Předvádění na obrazovce (4:3)</PresentationFormat>
  <Paragraphs>85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11</vt:i4>
      </vt:variant>
      <vt:variant>
        <vt:lpstr>Nadpisy snímků</vt:lpstr>
      </vt:variant>
      <vt:variant>
        <vt:i4>23</vt:i4>
      </vt:variant>
    </vt:vector>
  </HeadingPairs>
  <TitlesOfParts>
    <vt:vector size="34" baseType="lpstr">
      <vt:lpstr>Horizont</vt:lpstr>
      <vt:lpstr>Motiv sady Office</vt:lpstr>
      <vt:lpstr>1_Motiv sady Office</vt:lpstr>
      <vt:lpstr>2_Motiv sady Office</vt:lpstr>
      <vt:lpstr>3_Motiv sady Office</vt:lpstr>
      <vt:lpstr>4_Motiv sady Office</vt:lpstr>
      <vt:lpstr>5_Motiv sady Office</vt:lpstr>
      <vt:lpstr>6_Motiv sady Office</vt:lpstr>
      <vt:lpstr>7_Motiv sady Office</vt:lpstr>
      <vt:lpstr>8_Motiv sady Office</vt:lpstr>
      <vt:lpstr>9_Motiv sady Office</vt:lpstr>
      <vt:lpstr>Biologie - science</vt:lpstr>
      <vt:lpstr>Ethery</vt:lpstr>
      <vt:lpstr>Ethery</vt:lpstr>
      <vt:lpstr>Ethery jako Deriváty vody</vt:lpstr>
      <vt:lpstr>Název etherů</vt:lpstr>
      <vt:lpstr>Prezentace aplikace PowerPoint</vt:lpstr>
      <vt:lpstr>Prezentace aplikace PowerPoint</vt:lpstr>
      <vt:lpstr>Prezentace aplikace PowerPoint</vt:lpstr>
      <vt:lpstr>Prezentace aplikace PowerPoint</vt:lpstr>
      <vt:lpstr>Vlastnosti etherů</vt:lpstr>
      <vt:lpstr>Použití etherů</vt:lpstr>
      <vt:lpstr>Další příklady etherů </vt:lpstr>
      <vt:lpstr>Ethylenoxid - oxiran</vt:lpstr>
      <vt:lpstr>Karbonylové sloučeniny</vt:lpstr>
      <vt:lpstr>Karbonylové sloučeniny</vt:lpstr>
      <vt:lpstr>Prezentace aplikace PowerPoint</vt:lpstr>
      <vt:lpstr>Prezentace aplikace PowerPoint</vt:lpstr>
      <vt:lpstr>Prezentace aplikace PowerPoint</vt:lpstr>
      <vt:lpstr>Názvosloví karbonylových sloučenin</vt:lpstr>
      <vt:lpstr>Prezentace aplikace PowerPoint</vt:lpstr>
      <vt:lpstr>Prezentace aplikace PowerPoint</vt:lpstr>
      <vt:lpstr>Prezentace aplikace PowerPoint</vt:lpstr>
      <vt:lpstr>Vlastnosti a použití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Biologie - science</dc:title>
  <dc:creator>Packard Bell</dc:creator>
  <cp:lastModifiedBy>Packard Bell</cp:lastModifiedBy>
  <cp:revision>133</cp:revision>
  <dcterms:created xsi:type="dcterms:W3CDTF">2018-09-04T17:20:56Z</dcterms:created>
  <dcterms:modified xsi:type="dcterms:W3CDTF">2020-05-03T16:26:36Z</dcterms:modified>
</cp:coreProperties>
</file>