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8" autoAdjust="0"/>
  </p:normalViewPr>
  <p:slideViewPr>
    <p:cSldViewPr>
      <p:cViewPr varScale="1">
        <p:scale>
          <a:sx n="45" d="100"/>
          <a:sy n="45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6C29056-37E8-4DD4-B63B-789A4DCE385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6064" y="-387424"/>
            <a:ext cx="7772400" cy="1470025"/>
          </a:xfrm>
        </p:spPr>
        <p:txBody>
          <a:bodyPr/>
          <a:lstStyle/>
          <a:p>
            <a:r>
              <a:rPr lang="cs-CZ" dirty="0"/>
              <a:t>Biologie - science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9694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4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Vlastnosti etherů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</a:t>
            </a:r>
            <a:r>
              <a:rPr lang="cs-CZ" sz="3600" dirty="0" smtClean="0"/>
              <a:t>ětšina etherů kapalné látky, </a:t>
            </a:r>
            <a:r>
              <a:rPr lang="cs-CZ" sz="3600" dirty="0" err="1" smtClean="0"/>
              <a:t>dimethylether</a:t>
            </a:r>
            <a:r>
              <a:rPr lang="cs-CZ" sz="3600" dirty="0" smtClean="0"/>
              <a:t> za běžných podmínek plyn</a:t>
            </a:r>
          </a:p>
          <a:p>
            <a:r>
              <a:rPr lang="cs-CZ" sz="3600" dirty="0" smtClean="0"/>
              <a:t>narkotické účinky</a:t>
            </a:r>
          </a:p>
          <a:p>
            <a:r>
              <a:rPr lang="cs-CZ" sz="3600" dirty="0"/>
              <a:t>t</a:t>
            </a:r>
            <a:r>
              <a:rPr lang="cs-CZ" sz="3600" dirty="0" smtClean="0"/>
              <a:t>oxicita (jedovatost) – </a:t>
            </a:r>
            <a:r>
              <a:rPr lang="cs-CZ" sz="3600" dirty="0" err="1" smtClean="0"/>
              <a:t>ethylenoxid</a:t>
            </a:r>
            <a:endParaRPr lang="cs-CZ" sz="3600" dirty="0" smtClean="0"/>
          </a:p>
          <a:p>
            <a:r>
              <a:rPr lang="cs-CZ" sz="3600" dirty="0"/>
              <a:t>e</a:t>
            </a:r>
            <a:r>
              <a:rPr lang="cs-CZ" sz="3600" dirty="0" smtClean="0"/>
              <a:t>xtrémně hořlavé – směs </a:t>
            </a:r>
            <a:r>
              <a:rPr lang="cs-CZ" sz="3600" dirty="0" err="1" smtClean="0"/>
              <a:t>diethyletheru</a:t>
            </a:r>
            <a:r>
              <a:rPr lang="cs-CZ" sz="3600" dirty="0" smtClean="0"/>
              <a:t> se vzduchem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92412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Použití etherů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565104"/>
          </a:xfrm>
        </p:spPr>
        <p:txBody>
          <a:bodyPr>
            <a:normAutofit/>
          </a:bodyPr>
          <a:lstStyle/>
          <a:p>
            <a:r>
              <a:rPr lang="cs-CZ" sz="3600" dirty="0"/>
              <a:t>v</a:t>
            </a:r>
            <a:r>
              <a:rPr lang="cs-CZ" sz="3600" dirty="0" smtClean="0"/>
              <a:t>ýroba epoxidové pryskyřice</a:t>
            </a:r>
          </a:p>
          <a:p>
            <a:r>
              <a:rPr lang="cs-CZ" sz="3600" dirty="0"/>
              <a:t>s</a:t>
            </a:r>
            <a:r>
              <a:rPr lang="cs-CZ" sz="3600" dirty="0" smtClean="0"/>
              <a:t>terilizace lékařských nástrojů</a:t>
            </a:r>
          </a:p>
          <a:p>
            <a:r>
              <a:rPr lang="cs-CZ" sz="3600" dirty="0" err="1" smtClean="0"/>
              <a:t>Diethylether</a:t>
            </a:r>
            <a:r>
              <a:rPr lang="cs-CZ" sz="3600" dirty="0" smtClean="0"/>
              <a:t> – organická rozpouštědla </a:t>
            </a:r>
            <a:endParaRPr lang="cs-CZ" sz="3600" dirty="0" smtClean="0"/>
          </a:p>
          <a:p>
            <a:r>
              <a:rPr lang="cs-CZ" sz="3600" dirty="0" err="1" smtClean="0"/>
              <a:t>Difenylether</a:t>
            </a:r>
            <a:r>
              <a:rPr lang="cs-CZ" sz="3600" dirty="0" smtClean="0"/>
              <a:t> </a:t>
            </a:r>
            <a:r>
              <a:rPr lang="cs-CZ" sz="3600" dirty="0" smtClean="0"/>
              <a:t>- heterocyklická sloučenina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1615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příklady etherů </a:t>
            </a:r>
            <a:endParaRPr lang="cs-CZ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13105"/>
            <a:ext cx="6547671" cy="424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141277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</a:pPr>
            <a:r>
              <a:rPr lang="cs-CZ" sz="3200" b="1" spc="3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Difenylether</a:t>
            </a:r>
            <a:r>
              <a:rPr lang="cs-CZ" sz="3200"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heterocyklická sloučenina</a:t>
            </a:r>
          </a:p>
        </p:txBody>
      </p:sp>
    </p:spTree>
    <p:extLst>
      <p:ext uri="{BB962C8B-B14F-4D97-AF65-F5344CB8AC3E}">
        <p14:creationId xmlns:p14="http://schemas.microsoft.com/office/powerpoint/2010/main" val="394204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cs-CZ" b="1" dirty="0" err="1" smtClean="0"/>
              <a:t>Ethylenoxid</a:t>
            </a:r>
            <a:r>
              <a:rPr lang="cs-CZ" b="1" dirty="0" smtClean="0"/>
              <a:t> - </a:t>
            </a:r>
            <a:r>
              <a:rPr lang="cs-CZ" b="1" dirty="0" err="1" smtClean="0"/>
              <a:t>oxiran</a:t>
            </a:r>
            <a:endParaRPr lang="cs-CZ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112568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51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Karboxylové kyseliny</a:t>
            </a:r>
            <a:endParaRPr lang="cs-CZ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33670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65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5328592"/>
          </a:xfrm>
        </p:spPr>
        <p:txBody>
          <a:bodyPr>
            <a:normAutofit/>
          </a:bodyPr>
          <a:lstStyle/>
          <a:p>
            <a:pPr algn="just"/>
            <a:r>
              <a:rPr lang="cs-CZ" sz="3600" dirty="0" smtClean="0">
                <a:solidFill>
                  <a:srgbClr val="00B050"/>
                </a:solidFill>
              </a:rPr>
              <a:t>Kyslíkaté deriváty uhlovodíků – obsahují charakteristickou (funkční) skupinu s názvem karboxylová skupina </a:t>
            </a:r>
          </a:p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46449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481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1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Rozdělení karboxylových kyselin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53136"/>
          </a:xfrm>
        </p:spPr>
        <p:txBody>
          <a:bodyPr>
            <a:normAutofit/>
          </a:bodyPr>
          <a:lstStyle/>
          <a:p>
            <a:endParaRPr lang="cs-CZ" sz="3600" dirty="0" smtClean="0"/>
          </a:p>
          <a:p>
            <a:r>
              <a:rPr lang="cs-CZ" sz="3600" dirty="0" smtClean="0"/>
              <a:t>Podle počtu karboxylových skupin a podle druhu uhlovodíkového zbytku se rozdělují: </a:t>
            </a:r>
          </a:p>
          <a:p>
            <a:pPr marL="0" indent="0">
              <a:buNone/>
            </a:pPr>
            <a:r>
              <a:rPr lang="cs-CZ" sz="3600" dirty="0" smtClean="0"/>
              <a:t>   </a:t>
            </a:r>
            <a:r>
              <a:rPr lang="cs-CZ" sz="3600" dirty="0" smtClean="0">
                <a:solidFill>
                  <a:srgbClr val="FF0000"/>
                </a:solidFill>
              </a:rPr>
              <a:t>1) alifatické </a:t>
            </a:r>
            <a:r>
              <a:rPr lang="cs-CZ" sz="3600" dirty="0" smtClean="0"/>
              <a:t>– nasycené, nenasycené</a:t>
            </a:r>
          </a:p>
          <a:p>
            <a:pPr marL="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 </a:t>
            </a:r>
            <a:r>
              <a:rPr lang="cs-CZ" sz="3600" dirty="0" smtClean="0">
                <a:solidFill>
                  <a:srgbClr val="FF0000"/>
                </a:solidFill>
              </a:rPr>
              <a:t>2) aromatické </a:t>
            </a:r>
            <a:r>
              <a:rPr lang="cs-CZ" sz="3600" dirty="0" smtClean="0"/>
              <a:t>- vytvářejí cyklické  </a:t>
            </a:r>
          </a:p>
          <a:p>
            <a:pPr marL="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                          sloučeniny</a:t>
            </a:r>
            <a:endParaRPr lang="cs-CZ" sz="3600" dirty="0" smtClean="0">
              <a:solidFill>
                <a:srgbClr val="FF0000"/>
              </a:solidFill>
            </a:endParaRP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42390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7924800" cy="545435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3600" dirty="0" smtClean="0"/>
              <a:t>Uhlíkový atom karboxylové skupiny se nezapočítává do řetězce – používá se zakončení </a:t>
            </a:r>
            <a:r>
              <a:rPr lang="cs-CZ" sz="3600" dirty="0" smtClean="0">
                <a:solidFill>
                  <a:srgbClr val="FF0000"/>
                </a:solidFill>
              </a:rPr>
              <a:t>karboxylová </a:t>
            </a:r>
            <a:r>
              <a:rPr lang="cs-CZ" sz="3600" dirty="0" smtClean="0"/>
              <a:t>kyselina</a:t>
            </a:r>
          </a:p>
          <a:p>
            <a:pPr marL="0" indent="0" algn="just">
              <a:buNone/>
            </a:pPr>
            <a:endParaRPr lang="cs-CZ" sz="3600" dirty="0" smtClean="0"/>
          </a:p>
          <a:p>
            <a:pPr algn="just"/>
            <a:r>
              <a:rPr lang="cs-CZ" sz="3600" dirty="0" smtClean="0"/>
              <a:t>Kyselina se dvěma karboxylovými skupinami v molekule – má v názvu zakončení  </a:t>
            </a:r>
            <a:r>
              <a:rPr lang="cs-CZ" sz="3600" dirty="0" smtClean="0">
                <a:solidFill>
                  <a:srgbClr val="FF0000"/>
                </a:solidFill>
              </a:rPr>
              <a:t>-</a:t>
            </a:r>
            <a:r>
              <a:rPr lang="cs-CZ" sz="3600" dirty="0" err="1" smtClean="0">
                <a:solidFill>
                  <a:srgbClr val="FF0000"/>
                </a:solidFill>
              </a:rPr>
              <a:t>diová</a:t>
            </a:r>
            <a:r>
              <a:rPr lang="cs-CZ" sz="3600" dirty="0" smtClean="0">
                <a:solidFill>
                  <a:srgbClr val="FF0000"/>
                </a:solidFill>
              </a:rPr>
              <a:t> </a:t>
            </a:r>
            <a:r>
              <a:rPr lang="cs-CZ" sz="3600" dirty="0" smtClean="0"/>
              <a:t>kyselina, popřípadě </a:t>
            </a:r>
            <a:r>
              <a:rPr lang="cs-CZ" sz="3600" dirty="0" smtClean="0">
                <a:solidFill>
                  <a:srgbClr val="FF0000"/>
                </a:solidFill>
              </a:rPr>
              <a:t>dikarboxylová</a:t>
            </a:r>
            <a:r>
              <a:rPr lang="cs-CZ" sz="3600" dirty="0" smtClean="0"/>
              <a:t> kyselina</a:t>
            </a:r>
          </a:p>
          <a:p>
            <a:pPr marL="0" indent="0" algn="just">
              <a:buNone/>
            </a:pPr>
            <a:r>
              <a:rPr lang="cs-CZ" sz="3600" dirty="0"/>
              <a:t> </a:t>
            </a:r>
            <a:r>
              <a:rPr lang="cs-CZ" sz="3600" dirty="0" smtClean="0"/>
              <a:t>  - </a:t>
            </a:r>
            <a:r>
              <a:rPr lang="cs-CZ" sz="3600" dirty="0" err="1" smtClean="0"/>
              <a:t>např</a:t>
            </a:r>
            <a:r>
              <a:rPr lang="cs-CZ" sz="3600" dirty="0" smtClean="0"/>
              <a:t>: </a:t>
            </a:r>
            <a:r>
              <a:rPr lang="cs-CZ" sz="3600" dirty="0" err="1" smtClean="0"/>
              <a:t>ethandiová</a:t>
            </a:r>
            <a:r>
              <a:rPr lang="cs-CZ" sz="3600" dirty="0" smtClean="0"/>
              <a:t> kyselina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522896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karboxylových kyselin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2514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Kyselina mravenčí (</a:t>
            </a:r>
            <a:r>
              <a:rPr lang="cs-CZ" sz="3600" dirty="0" err="1" smtClean="0"/>
              <a:t>methanová</a:t>
            </a:r>
            <a:r>
              <a:rPr lang="cs-CZ" sz="3600" dirty="0" smtClean="0"/>
              <a:t> kyselina) </a:t>
            </a:r>
          </a:p>
          <a:p>
            <a:pPr marL="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 H </a:t>
            </a:r>
            <a:r>
              <a:rPr lang="cs-CZ" sz="3600" dirty="0" smtClean="0">
                <a:solidFill>
                  <a:srgbClr val="FF0000"/>
                </a:solidFill>
              </a:rPr>
              <a:t>— COOH  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smtClean="0">
                <a:solidFill>
                  <a:srgbClr val="FF0000"/>
                </a:solidFill>
              </a:rPr>
              <a:t>  </a:t>
            </a:r>
            <a:r>
              <a:rPr lang="cs-CZ" sz="3600" dirty="0" smtClean="0"/>
              <a:t>R</a:t>
            </a:r>
            <a:r>
              <a:rPr lang="cs-CZ" sz="3600" dirty="0" smtClean="0">
                <a:solidFill>
                  <a:srgbClr val="FF0000"/>
                </a:solidFill>
              </a:rPr>
              <a:t>  </a:t>
            </a:r>
            <a:r>
              <a:rPr lang="cs-CZ" sz="3600" dirty="0" smtClean="0">
                <a:latin typeface="Trebuchet MS"/>
              </a:rPr>
              <a:t>—</a:t>
            </a:r>
            <a:r>
              <a:rPr lang="cs-CZ" sz="3600" dirty="0" smtClean="0">
                <a:solidFill>
                  <a:srgbClr val="FF0000"/>
                </a:solidFill>
              </a:rPr>
              <a:t> karboxylová skupina </a:t>
            </a:r>
          </a:p>
          <a:p>
            <a:pPr marL="0" indent="0">
              <a:buNone/>
            </a:pPr>
            <a:endParaRPr lang="cs-CZ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4" y="4077072"/>
            <a:ext cx="314620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79960"/>
            <a:ext cx="4499992" cy="299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31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Ethery</a:t>
            </a:r>
            <a:endParaRPr lang="cs-CZ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008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810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764704"/>
            <a:ext cx="79248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 smtClean="0">
                <a:solidFill>
                  <a:srgbClr val="FF0000"/>
                </a:solidFill>
              </a:rPr>
              <a:t>Kyselina octová (ethanová kyselina) </a:t>
            </a:r>
          </a:p>
          <a:p>
            <a:pPr marL="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 CH₃— </a:t>
            </a:r>
            <a:r>
              <a:rPr lang="cs-CZ" sz="3600" dirty="0" smtClean="0">
                <a:solidFill>
                  <a:srgbClr val="FF0000"/>
                </a:solidFill>
              </a:rPr>
              <a:t>COOH  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smtClean="0">
                <a:solidFill>
                  <a:srgbClr val="FF0000"/>
                </a:solidFill>
              </a:rPr>
              <a:t>   R   </a:t>
            </a:r>
            <a:r>
              <a:rPr lang="cs-CZ" sz="3600" dirty="0" smtClean="0"/>
              <a:t>—</a:t>
            </a:r>
            <a:r>
              <a:rPr lang="cs-CZ" sz="3600" dirty="0" smtClean="0">
                <a:solidFill>
                  <a:srgbClr val="FF0000"/>
                </a:solidFill>
              </a:rPr>
              <a:t>  karboxylová skupina </a:t>
            </a:r>
          </a:p>
          <a:p>
            <a:pPr marL="0" indent="0">
              <a:buNone/>
            </a:pP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6"/>
            <a:ext cx="309634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5"/>
            <a:ext cx="345638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409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Dikarboxylové kyseliny</a:t>
            </a:r>
            <a:endParaRPr lang="cs-CZ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53136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Kyselina šťavelová (</a:t>
            </a:r>
            <a:r>
              <a:rPr lang="cs-CZ" sz="3600" dirty="0" err="1" smtClean="0">
                <a:solidFill>
                  <a:srgbClr val="FF0000"/>
                </a:solidFill>
              </a:rPr>
              <a:t>ethandiová</a:t>
            </a:r>
            <a:r>
              <a:rPr lang="cs-CZ" sz="3600" dirty="0" smtClean="0">
                <a:solidFill>
                  <a:srgbClr val="FF0000"/>
                </a:solidFill>
              </a:rPr>
              <a:t> kyselina) </a:t>
            </a:r>
          </a:p>
          <a:p>
            <a:pPr marL="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 </a:t>
            </a:r>
            <a:r>
              <a:rPr lang="cs-CZ" sz="3600" dirty="0" smtClean="0">
                <a:solidFill>
                  <a:srgbClr val="FF0000"/>
                </a:solidFill>
              </a:rPr>
              <a:t>HOOC</a:t>
            </a:r>
            <a:r>
              <a:rPr lang="cs-CZ" sz="3600" dirty="0" smtClean="0"/>
              <a:t> — </a:t>
            </a:r>
            <a:r>
              <a:rPr lang="cs-CZ" sz="3600" dirty="0" smtClean="0">
                <a:solidFill>
                  <a:srgbClr val="FF0000"/>
                </a:solidFill>
              </a:rPr>
              <a:t>COOH 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smtClean="0">
                <a:solidFill>
                  <a:srgbClr val="FF0000"/>
                </a:solidFill>
              </a:rPr>
              <a:t>  </a:t>
            </a:r>
            <a:r>
              <a:rPr lang="cs-CZ" sz="3600" dirty="0" smtClean="0"/>
              <a:t>2 karboxylové skupiny </a:t>
            </a:r>
          </a:p>
          <a:p>
            <a:pPr marL="0" indent="0">
              <a:buNone/>
            </a:pP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36004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33288"/>
            <a:ext cx="3528392" cy="2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811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Aromatické kyseliny</a:t>
            </a:r>
            <a:endParaRPr lang="cs-CZ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06916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Kyselina </a:t>
            </a:r>
            <a:r>
              <a:rPr lang="cs-CZ" sz="3600" dirty="0" err="1" smtClean="0">
                <a:solidFill>
                  <a:srgbClr val="FF0000"/>
                </a:solidFill>
              </a:rPr>
              <a:t>benzenkarboxylová</a:t>
            </a:r>
            <a:r>
              <a:rPr lang="cs-CZ" sz="36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 </a:t>
            </a:r>
            <a:r>
              <a:rPr lang="cs-CZ" sz="3600" dirty="0" smtClean="0">
                <a:solidFill>
                  <a:srgbClr val="00B050"/>
                </a:solidFill>
              </a:rPr>
              <a:t>- na benzenovém jádře je navázána karboxylová skupina</a:t>
            </a:r>
          </a:p>
          <a:p>
            <a:pPr marL="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31236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340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 smtClean="0">
                <a:solidFill>
                  <a:srgbClr val="FF0000"/>
                </a:solidFill>
              </a:rPr>
              <a:t>Kyselina benzen-1,2-dikarboxylová 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smtClean="0">
                <a:solidFill>
                  <a:srgbClr val="FF0000"/>
                </a:solidFill>
              </a:rPr>
              <a:t>   </a:t>
            </a:r>
            <a:r>
              <a:rPr lang="cs-CZ" sz="3600" dirty="0" smtClean="0">
                <a:solidFill>
                  <a:srgbClr val="00B050"/>
                </a:solidFill>
              </a:rPr>
              <a:t>- na 1. a 2. uhlíku benzenu (aromatického kruhu) jsou navázány karboxylové skupiny 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468052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050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Vlastnosti karboxylových kyselin</a:t>
            </a:r>
            <a:endParaRPr lang="cs-CZ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257800"/>
          </a:xfrm>
        </p:spPr>
        <p:txBody>
          <a:bodyPr>
            <a:normAutofit lnSpcReduction="10000"/>
          </a:bodyPr>
          <a:lstStyle/>
          <a:p>
            <a:r>
              <a:rPr lang="cs-CZ" sz="3600" dirty="0" smtClean="0"/>
              <a:t> jsou kapalné nebo pevné látky</a:t>
            </a:r>
          </a:p>
          <a:p>
            <a:r>
              <a:rPr lang="cs-CZ" sz="3600" dirty="0"/>
              <a:t> </a:t>
            </a:r>
            <a:r>
              <a:rPr lang="cs-CZ" sz="3600" dirty="0" smtClean="0"/>
              <a:t>s rostoucí délkou uhlovodíkového řetězce klesá rozpustnost ve vodě a zvětšuje se rozpustnost v nepolárních rozpouštědlech – benzen, oktan</a:t>
            </a:r>
          </a:p>
          <a:p>
            <a:r>
              <a:rPr lang="cs-CZ" sz="3600" dirty="0" smtClean="0">
                <a:solidFill>
                  <a:srgbClr val="00B050"/>
                </a:solidFill>
              </a:rPr>
              <a:t>Dikarboxylové kyseliny </a:t>
            </a:r>
            <a:r>
              <a:rPr lang="cs-CZ" sz="3600" dirty="0" smtClean="0"/>
              <a:t>– </a:t>
            </a:r>
            <a:r>
              <a:rPr lang="cs-CZ" sz="3600" dirty="0" smtClean="0">
                <a:solidFill>
                  <a:srgbClr val="FF0000"/>
                </a:solidFill>
              </a:rPr>
              <a:t>lepší rozpustnost ve vodě – díky větší možnosti vzniku vodíkových vazeb mezi karboxylovými skupinami kyselin a molekulami vody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14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81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Ethery</a:t>
            </a:r>
            <a:endParaRPr lang="cs-CZ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25144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Kyslíkaté deriváty uhlovodíků – na atomu kyslíku jsou vázány dva uhlovodíkové zbytky (R) 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 smtClean="0"/>
              <a:t>Ethery lze také považovat za deriváty vody H</a:t>
            </a:r>
            <a:r>
              <a:rPr lang="cs-CZ" sz="3200" dirty="0" smtClean="0">
                <a:latin typeface="Trebuchet MS"/>
              </a:rPr>
              <a:t>₂</a:t>
            </a:r>
            <a:r>
              <a:rPr lang="cs-CZ" sz="3200" dirty="0" smtClean="0"/>
              <a:t>O</a:t>
            </a:r>
          </a:p>
          <a:p>
            <a:endParaRPr lang="cs-CZ" sz="3200" dirty="0"/>
          </a:p>
          <a:p>
            <a:r>
              <a:rPr lang="cs-CZ" sz="3200" dirty="0" smtClean="0"/>
              <a:t>Atom kyslíku může být součástí kruhu – heterocyklické sloučeniny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207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Ethery jako Deriváty vody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79512" y="1600200"/>
            <a:ext cx="8784976" cy="4997152"/>
          </a:xfrm>
        </p:spPr>
        <p:txBody>
          <a:bodyPr>
            <a:normAutofit/>
          </a:bodyPr>
          <a:lstStyle/>
          <a:p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/>
              <a:t>  H – O – H      </a:t>
            </a:r>
            <a:r>
              <a:rPr lang="cs-CZ" sz="3600" dirty="0" smtClean="0">
                <a:solidFill>
                  <a:srgbClr val="00B050"/>
                </a:solidFill>
              </a:rPr>
              <a:t>R </a:t>
            </a:r>
            <a:r>
              <a:rPr lang="cs-CZ" sz="3600" dirty="0" smtClean="0">
                <a:latin typeface="Trebuchet MS"/>
              </a:rPr>
              <a:t>—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</a:t>
            </a:r>
            <a:r>
              <a:rPr lang="cs-CZ" sz="3600" dirty="0" smtClean="0">
                <a:solidFill>
                  <a:srgbClr val="FF0000"/>
                </a:solidFill>
                <a:latin typeface="Trebuchet MS"/>
              </a:rPr>
              <a:t>O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</a:t>
            </a:r>
            <a:r>
              <a:rPr lang="cs-CZ" sz="3600" dirty="0" smtClean="0">
                <a:latin typeface="Trebuchet MS"/>
              </a:rPr>
              <a:t>—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R      R¹ </a:t>
            </a:r>
            <a:r>
              <a:rPr lang="cs-CZ" sz="3600" dirty="0" smtClean="0">
                <a:latin typeface="Trebuchet MS"/>
              </a:rPr>
              <a:t>—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</a:t>
            </a:r>
            <a:r>
              <a:rPr lang="cs-CZ" sz="3600" dirty="0" smtClean="0">
                <a:solidFill>
                  <a:srgbClr val="FF0000"/>
                </a:solidFill>
                <a:latin typeface="Trebuchet MS"/>
              </a:rPr>
              <a:t>O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</a:t>
            </a:r>
            <a:r>
              <a:rPr lang="cs-CZ" sz="3600" dirty="0" smtClean="0">
                <a:latin typeface="Trebuchet MS"/>
              </a:rPr>
              <a:t>—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R</a:t>
            </a:r>
            <a:r>
              <a:rPr lang="cs-CZ" sz="3600" dirty="0" smtClean="0">
                <a:solidFill>
                  <a:srgbClr val="00B050"/>
                </a:solidFill>
                <a:latin typeface="Arial Narrow"/>
              </a:rPr>
              <a:t>²</a:t>
            </a:r>
          </a:p>
          <a:p>
            <a:pPr marL="0" indent="0">
              <a:buNone/>
            </a:pPr>
            <a:r>
              <a:rPr lang="cs-CZ" sz="3200" dirty="0">
                <a:latin typeface="Arial Narrow"/>
              </a:rPr>
              <a:t> </a:t>
            </a:r>
            <a:r>
              <a:rPr lang="cs-CZ" sz="3200" dirty="0" smtClean="0">
                <a:latin typeface="Arial Narrow"/>
              </a:rPr>
              <a:t>      voda                                  ether</a:t>
            </a:r>
          </a:p>
          <a:p>
            <a:pPr marL="0" indent="0">
              <a:buNone/>
            </a:pPr>
            <a:r>
              <a:rPr lang="cs-CZ" sz="3200" dirty="0">
                <a:latin typeface="Arial Narrow"/>
              </a:rPr>
              <a:t> </a:t>
            </a:r>
            <a:r>
              <a:rPr lang="cs-CZ" sz="3200" dirty="0" smtClean="0">
                <a:latin typeface="Arial Narrow"/>
              </a:rPr>
              <a:t>                          se stejnými                s různými </a:t>
            </a:r>
          </a:p>
          <a:p>
            <a:pPr marL="0" indent="0">
              <a:buNone/>
            </a:pPr>
            <a:r>
              <a:rPr lang="cs-CZ" sz="3200" dirty="0">
                <a:latin typeface="Arial Narrow"/>
              </a:rPr>
              <a:t> </a:t>
            </a:r>
            <a:r>
              <a:rPr lang="cs-CZ" sz="3200" dirty="0" smtClean="0">
                <a:latin typeface="Arial Narrow"/>
              </a:rPr>
              <a:t>                                       uhlovodíkovými</a:t>
            </a:r>
          </a:p>
          <a:p>
            <a:pPr marL="0" indent="0">
              <a:buNone/>
            </a:pPr>
            <a:r>
              <a:rPr lang="cs-CZ" sz="3200" dirty="0">
                <a:latin typeface="Arial Narrow"/>
              </a:rPr>
              <a:t> </a:t>
            </a:r>
            <a:r>
              <a:rPr lang="cs-CZ" sz="3200" dirty="0" smtClean="0">
                <a:latin typeface="Arial Narrow"/>
              </a:rPr>
              <a:t>                                              zbytky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2306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Název etherů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069160"/>
          </a:xfrm>
        </p:spPr>
        <p:txBody>
          <a:bodyPr>
            <a:normAutofit/>
          </a:bodyPr>
          <a:lstStyle/>
          <a:p>
            <a:r>
              <a:rPr lang="cs-CZ" sz="3600" dirty="0"/>
              <a:t>tvoří se z názvu z hlavního uhlovodíku a předpony </a:t>
            </a:r>
            <a:r>
              <a:rPr lang="cs-CZ" sz="3600" dirty="0" err="1">
                <a:solidFill>
                  <a:srgbClr val="00B050"/>
                </a:solidFill>
              </a:rPr>
              <a:t>alkoxy</a:t>
            </a:r>
            <a:r>
              <a:rPr lang="cs-CZ" sz="3600" dirty="0">
                <a:solidFill>
                  <a:srgbClr val="00B050"/>
                </a:solidFill>
              </a:rPr>
              <a:t>  - odvozené od druhého uhlovodíkového </a:t>
            </a:r>
            <a:r>
              <a:rPr lang="cs-CZ" sz="3600" dirty="0" smtClean="0">
                <a:solidFill>
                  <a:srgbClr val="00B050"/>
                </a:solidFill>
              </a:rPr>
              <a:t>zbytku</a:t>
            </a:r>
            <a:endParaRPr lang="cs-CZ" sz="3600" dirty="0"/>
          </a:p>
          <a:p>
            <a:r>
              <a:rPr lang="cs-CZ" sz="3600" dirty="0" smtClean="0"/>
              <a:t>Tvoří se připojením předpony </a:t>
            </a:r>
            <a:r>
              <a:rPr lang="cs-CZ" sz="3600" dirty="0" err="1" smtClean="0">
                <a:solidFill>
                  <a:srgbClr val="00B050"/>
                </a:solidFill>
              </a:rPr>
              <a:t>alkoxy</a:t>
            </a:r>
            <a:r>
              <a:rPr lang="cs-CZ" sz="3600" dirty="0" smtClean="0"/>
              <a:t> </a:t>
            </a:r>
            <a:r>
              <a:rPr lang="cs-CZ" sz="3600" dirty="0" smtClean="0">
                <a:solidFill>
                  <a:srgbClr val="00B050"/>
                </a:solidFill>
              </a:rPr>
              <a:t>–</a:t>
            </a:r>
            <a:r>
              <a:rPr lang="cs-CZ" sz="3600" dirty="0" smtClean="0"/>
              <a:t> nebo </a:t>
            </a:r>
            <a:r>
              <a:rPr lang="cs-CZ" sz="3600" dirty="0" err="1" smtClean="0">
                <a:solidFill>
                  <a:srgbClr val="00B050"/>
                </a:solidFill>
              </a:rPr>
              <a:t>alkyloxy</a:t>
            </a:r>
            <a:r>
              <a:rPr lang="cs-CZ" sz="3600" dirty="0" smtClean="0">
                <a:solidFill>
                  <a:srgbClr val="00B050"/>
                </a:solidFill>
              </a:rPr>
              <a:t> – </a:t>
            </a:r>
            <a:endParaRPr lang="cs-CZ" sz="3600" dirty="0" smtClean="0"/>
          </a:p>
          <a:p>
            <a:endParaRPr lang="cs-CZ" sz="3600" dirty="0">
              <a:solidFill>
                <a:srgbClr val="00B050"/>
              </a:solidFill>
            </a:endParaRPr>
          </a:p>
          <a:p>
            <a:r>
              <a:rPr lang="cs-CZ" sz="3600" dirty="0" err="1" smtClean="0">
                <a:solidFill>
                  <a:srgbClr val="00B050"/>
                </a:solidFill>
              </a:rPr>
              <a:t>Alkoxyskupina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smtClean="0"/>
              <a:t>     </a:t>
            </a:r>
            <a:r>
              <a:rPr lang="cs-CZ" sz="3600" dirty="0" smtClean="0">
                <a:solidFill>
                  <a:srgbClr val="FF0000"/>
                </a:solidFill>
                <a:latin typeface="Trebuchet MS"/>
              </a:rPr>
              <a:t>— </a:t>
            </a:r>
            <a:r>
              <a:rPr lang="cs-CZ" sz="3600" dirty="0">
                <a:solidFill>
                  <a:srgbClr val="FF0000"/>
                </a:solidFill>
                <a:latin typeface="Trebuchet MS"/>
              </a:rPr>
              <a:t>O</a:t>
            </a:r>
            <a:r>
              <a:rPr lang="cs-CZ" sz="3600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cs-CZ" sz="3600" dirty="0" smtClean="0">
                <a:solidFill>
                  <a:srgbClr val="FF0000"/>
                </a:solidFill>
                <a:latin typeface="Trebuchet MS"/>
              </a:rPr>
              <a:t>— </a:t>
            </a:r>
            <a:r>
              <a:rPr lang="cs-CZ" sz="3600" dirty="0">
                <a:solidFill>
                  <a:srgbClr val="FF0000"/>
                </a:solidFill>
                <a:latin typeface="Trebuchet MS"/>
              </a:rPr>
              <a:t>R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7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Vzorce a názvy etherů</a:t>
            </a:r>
            <a:endParaRPr lang="cs-CZ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4800" cy="5661248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Ethoxyethan</a:t>
            </a:r>
            <a:r>
              <a:rPr lang="cs-CZ" sz="3600" dirty="0" smtClean="0"/>
              <a:t> (</a:t>
            </a:r>
            <a:r>
              <a:rPr lang="cs-CZ" sz="3600" dirty="0" err="1" smtClean="0"/>
              <a:t>diethylether</a:t>
            </a:r>
            <a:r>
              <a:rPr lang="cs-CZ" sz="3600" dirty="0" smtClean="0"/>
              <a:t>) – 2 ethylové skupiny </a:t>
            </a:r>
            <a:r>
              <a:rPr lang="cs-CZ" sz="3600" dirty="0" smtClean="0">
                <a:solidFill>
                  <a:srgbClr val="00B050"/>
                </a:solidFill>
              </a:rPr>
              <a:t>CH₃—CH₂— 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00B050"/>
                </a:solidFill>
              </a:rPr>
              <a:t>   CH₃—CH₂</a:t>
            </a:r>
            <a:r>
              <a:rPr lang="cs-CZ" sz="3200" dirty="0"/>
              <a:t>—</a:t>
            </a:r>
            <a:r>
              <a:rPr lang="cs-CZ" sz="3200" dirty="0">
                <a:solidFill>
                  <a:srgbClr val="00B050"/>
                </a:solidFill>
              </a:rPr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O </a:t>
            </a:r>
            <a:r>
              <a:rPr lang="cs-CZ" sz="3200" dirty="0" smtClean="0"/>
              <a:t>—  </a:t>
            </a:r>
            <a:r>
              <a:rPr lang="cs-CZ" sz="3200" dirty="0" err="1" smtClean="0"/>
              <a:t>ethoxy</a:t>
            </a:r>
            <a:endParaRPr lang="cs-CZ" sz="3200" dirty="0"/>
          </a:p>
          <a:p>
            <a:pPr marL="0" indent="0" algn="ctr">
              <a:buNone/>
            </a:pPr>
            <a:endParaRPr lang="cs-CZ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3600" dirty="0"/>
              <a:t> </a:t>
            </a:r>
            <a:r>
              <a:rPr lang="cs-CZ" sz="3600" dirty="0" smtClean="0"/>
              <a:t>  </a:t>
            </a:r>
            <a:r>
              <a:rPr lang="cs-CZ" sz="3600" dirty="0" smtClean="0">
                <a:solidFill>
                  <a:srgbClr val="00B050"/>
                </a:solidFill>
              </a:rPr>
              <a:t>CH₃—CH₂</a:t>
            </a:r>
            <a:r>
              <a:rPr lang="cs-CZ" sz="3600" dirty="0" smtClean="0"/>
              <a:t>—</a:t>
            </a:r>
            <a:r>
              <a:rPr lang="cs-CZ" sz="3600" dirty="0" smtClean="0">
                <a:solidFill>
                  <a:srgbClr val="FF0000"/>
                </a:solidFill>
              </a:rPr>
              <a:t>O</a:t>
            </a:r>
            <a:r>
              <a:rPr lang="cs-CZ" sz="3600" dirty="0" smtClean="0"/>
              <a:t>—</a:t>
            </a:r>
            <a:r>
              <a:rPr lang="cs-CZ" sz="3600" dirty="0" smtClean="0">
                <a:solidFill>
                  <a:srgbClr val="00B050"/>
                </a:solidFill>
              </a:rPr>
              <a:t>CH₂—CH₃</a:t>
            </a:r>
          </a:p>
          <a:p>
            <a:pPr marL="0" indent="0" algn="ctr">
              <a:buNone/>
            </a:pPr>
            <a:r>
              <a:rPr lang="cs-CZ" sz="3600" dirty="0">
                <a:solidFill>
                  <a:srgbClr val="00B050"/>
                </a:solidFill>
              </a:rPr>
              <a:t>  </a:t>
            </a:r>
            <a:r>
              <a:rPr lang="cs-CZ" sz="3600" dirty="0" smtClean="0">
                <a:solidFill>
                  <a:srgbClr val="00B050"/>
                </a:solidFill>
              </a:rPr>
              <a:t> R</a:t>
            </a:r>
            <a:r>
              <a:rPr lang="cs-CZ" sz="3600" dirty="0" smtClean="0"/>
              <a:t>   </a:t>
            </a:r>
            <a:r>
              <a:rPr lang="cs-CZ" sz="3600" dirty="0" smtClean="0">
                <a:latin typeface="Trebuchet MS"/>
              </a:rPr>
              <a:t>—  </a:t>
            </a:r>
            <a:r>
              <a:rPr lang="cs-CZ" sz="3600" dirty="0" smtClean="0">
                <a:solidFill>
                  <a:srgbClr val="FF0000"/>
                </a:solidFill>
                <a:latin typeface="Trebuchet MS"/>
              </a:rPr>
              <a:t>O</a:t>
            </a:r>
            <a:r>
              <a:rPr lang="cs-CZ" sz="3600" dirty="0" smtClean="0">
                <a:latin typeface="Trebuchet MS"/>
              </a:rPr>
              <a:t> —   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R</a:t>
            </a:r>
            <a:r>
              <a:rPr lang="cs-CZ" sz="3600" dirty="0" smtClean="0">
                <a:latin typeface="Trebuchet MS"/>
              </a:rPr>
              <a:t> </a:t>
            </a:r>
          </a:p>
          <a:p>
            <a:pPr marL="0" indent="0" algn="ctr">
              <a:buNone/>
            </a:pPr>
            <a:r>
              <a:rPr lang="cs-CZ" sz="3600" dirty="0">
                <a:latin typeface="Trebuchet MS"/>
              </a:rPr>
              <a:t> </a:t>
            </a:r>
            <a:r>
              <a:rPr lang="cs-CZ" sz="3600" dirty="0" smtClean="0">
                <a:latin typeface="Trebuchet MS"/>
              </a:rPr>
              <a:t>  </a:t>
            </a:r>
            <a:r>
              <a:rPr lang="cs-CZ" sz="3600" dirty="0" smtClean="0"/>
              <a:t>2 stejné uhlovodíkové zbytky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4531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692696"/>
            <a:ext cx="8354888" cy="5400600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Methoxymethan</a:t>
            </a:r>
            <a:r>
              <a:rPr lang="cs-CZ" sz="3600" dirty="0" smtClean="0"/>
              <a:t> (</a:t>
            </a:r>
            <a:r>
              <a:rPr lang="cs-CZ" sz="3600" dirty="0" err="1" smtClean="0"/>
              <a:t>dimethylether</a:t>
            </a:r>
            <a:r>
              <a:rPr lang="cs-CZ" sz="3600" dirty="0" smtClean="0"/>
              <a:t>) – 2 methylové skupiny </a:t>
            </a:r>
            <a:r>
              <a:rPr lang="cs-CZ" sz="3600" dirty="0" smtClean="0">
                <a:solidFill>
                  <a:srgbClr val="00B050"/>
                </a:solidFill>
              </a:rPr>
              <a:t>CH ₃— 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00B050"/>
                </a:solidFill>
              </a:rPr>
              <a:t> </a:t>
            </a:r>
            <a:r>
              <a:rPr lang="cs-CZ" sz="3600" dirty="0" smtClean="0">
                <a:solidFill>
                  <a:srgbClr val="00B050"/>
                </a:solidFill>
              </a:rPr>
              <a:t>  CH₃ </a:t>
            </a:r>
            <a:r>
              <a:rPr lang="cs-CZ" sz="3600" dirty="0" smtClean="0">
                <a:latin typeface="Trebuchet MS"/>
              </a:rPr>
              <a:t>—</a:t>
            </a:r>
            <a:r>
              <a:rPr lang="cs-CZ" sz="3600" dirty="0" smtClean="0">
                <a:solidFill>
                  <a:srgbClr val="FF0000"/>
                </a:solidFill>
              </a:rPr>
              <a:t>O </a:t>
            </a:r>
            <a:r>
              <a:rPr lang="cs-CZ" sz="3600" dirty="0" smtClean="0"/>
              <a:t>—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methoxy</a:t>
            </a:r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>
                <a:solidFill>
                  <a:srgbClr val="00B050"/>
                </a:solidFill>
              </a:rPr>
              <a:t>                            </a:t>
            </a:r>
            <a:endParaRPr lang="cs-CZ" sz="36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cs-CZ" sz="3600" dirty="0" smtClean="0">
                <a:solidFill>
                  <a:srgbClr val="00B050"/>
                </a:solidFill>
              </a:rPr>
              <a:t>       CH₃</a:t>
            </a:r>
            <a:r>
              <a:rPr lang="cs-CZ" sz="3600" dirty="0" smtClean="0"/>
              <a:t>—</a:t>
            </a:r>
            <a:r>
              <a:rPr lang="cs-CZ" sz="3600" dirty="0" smtClean="0">
                <a:solidFill>
                  <a:srgbClr val="FF0000"/>
                </a:solidFill>
              </a:rPr>
              <a:t>O</a:t>
            </a:r>
            <a:r>
              <a:rPr lang="cs-CZ" sz="3600" dirty="0" smtClean="0"/>
              <a:t>—</a:t>
            </a:r>
            <a:r>
              <a:rPr lang="cs-CZ" sz="3600" dirty="0" smtClean="0">
                <a:solidFill>
                  <a:srgbClr val="00B050"/>
                </a:solidFill>
              </a:rPr>
              <a:t>CH₃</a:t>
            </a:r>
          </a:p>
          <a:p>
            <a:pPr marL="0" indent="0" algn="ctr">
              <a:buNone/>
            </a:pPr>
            <a:r>
              <a:rPr lang="cs-CZ" sz="3600" dirty="0">
                <a:solidFill>
                  <a:srgbClr val="00B050"/>
                </a:solidFill>
              </a:rPr>
              <a:t> </a:t>
            </a:r>
            <a:r>
              <a:rPr lang="cs-CZ" sz="3600" dirty="0" smtClean="0">
                <a:solidFill>
                  <a:srgbClr val="00B050"/>
                </a:solidFill>
              </a:rPr>
              <a:t>       R </a:t>
            </a:r>
            <a:r>
              <a:rPr lang="cs-CZ" sz="3600" dirty="0" smtClean="0">
                <a:latin typeface="Trebuchet MS"/>
              </a:rPr>
              <a:t>—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</a:t>
            </a:r>
            <a:r>
              <a:rPr lang="cs-CZ" sz="3600" dirty="0" smtClean="0">
                <a:solidFill>
                  <a:srgbClr val="FF0000"/>
                </a:solidFill>
                <a:latin typeface="Trebuchet MS"/>
              </a:rPr>
              <a:t>O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</a:t>
            </a:r>
            <a:r>
              <a:rPr lang="cs-CZ" sz="3600" dirty="0" smtClean="0">
                <a:latin typeface="Trebuchet MS"/>
              </a:rPr>
              <a:t>—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 R </a:t>
            </a:r>
          </a:p>
          <a:p>
            <a:pPr marL="0" indent="0" algn="ctr">
              <a:buNone/>
            </a:pPr>
            <a:r>
              <a:rPr lang="cs-CZ" sz="3600" dirty="0" smtClean="0"/>
              <a:t>          2 stejné uhlovodíkové zbytky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4192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692696"/>
            <a:ext cx="7924800" cy="568863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1 – </a:t>
            </a:r>
            <a:r>
              <a:rPr lang="cs-CZ" sz="3600" dirty="0" err="1" smtClean="0"/>
              <a:t>methoxybutan</a:t>
            </a:r>
            <a:r>
              <a:rPr lang="cs-CZ" sz="3600" dirty="0" smtClean="0"/>
              <a:t> (</a:t>
            </a:r>
            <a:r>
              <a:rPr lang="cs-CZ" sz="3600" dirty="0" err="1" smtClean="0"/>
              <a:t>butylmethylether</a:t>
            </a:r>
            <a:r>
              <a:rPr lang="cs-CZ" sz="3600" dirty="0" smtClean="0"/>
              <a:t>) – </a:t>
            </a:r>
            <a:r>
              <a:rPr lang="cs-CZ" sz="3600" dirty="0" smtClean="0">
                <a:solidFill>
                  <a:srgbClr val="00B050"/>
                </a:solidFill>
              </a:rPr>
              <a:t>1 methylová skupina CH</a:t>
            </a:r>
            <a:r>
              <a:rPr lang="cs-CZ" sz="3600" dirty="0" smtClean="0">
                <a:solidFill>
                  <a:srgbClr val="00B050"/>
                </a:solidFill>
                <a:latin typeface="Trebuchet MS"/>
              </a:rPr>
              <a:t>₃—</a:t>
            </a:r>
            <a:r>
              <a:rPr lang="cs-CZ" sz="3600" dirty="0" smtClean="0">
                <a:latin typeface="Trebuchet MS"/>
              </a:rPr>
              <a:t> </a:t>
            </a:r>
            <a:r>
              <a:rPr lang="cs-CZ" sz="3600" dirty="0" smtClean="0"/>
              <a:t>a </a:t>
            </a:r>
            <a:r>
              <a:rPr lang="cs-CZ" sz="3600" dirty="0" smtClean="0">
                <a:solidFill>
                  <a:srgbClr val="0070C0"/>
                </a:solidFill>
              </a:rPr>
              <a:t>1 butylová skupina CH₃—CH₂—CH₂—CH₂— </a:t>
            </a:r>
          </a:p>
          <a:p>
            <a:endParaRPr lang="cs-CZ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3600" dirty="0" smtClean="0"/>
              <a:t>   </a:t>
            </a:r>
            <a:r>
              <a:rPr lang="cs-CZ" sz="3600" dirty="0" smtClean="0">
                <a:solidFill>
                  <a:srgbClr val="00B050"/>
                </a:solidFill>
              </a:rPr>
              <a:t>CH₃</a:t>
            </a:r>
            <a:r>
              <a:rPr lang="cs-CZ" sz="3600" dirty="0" smtClean="0"/>
              <a:t>—</a:t>
            </a:r>
            <a:r>
              <a:rPr lang="cs-CZ" sz="3600" dirty="0" smtClean="0">
                <a:solidFill>
                  <a:srgbClr val="FF0000"/>
                </a:solidFill>
              </a:rPr>
              <a:t>O</a:t>
            </a:r>
            <a:r>
              <a:rPr lang="cs-CZ" sz="3600" dirty="0" smtClean="0"/>
              <a:t>—</a:t>
            </a:r>
            <a:r>
              <a:rPr lang="cs-CZ" sz="3600" dirty="0" smtClean="0">
                <a:solidFill>
                  <a:srgbClr val="0070C0"/>
                </a:solidFill>
              </a:rPr>
              <a:t>CH₂—CH₂—CH₂—CH₃ </a:t>
            </a:r>
            <a:endParaRPr lang="cs-CZ" sz="3600" dirty="0"/>
          </a:p>
          <a:p>
            <a:pPr marL="0" indent="0">
              <a:buNone/>
            </a:pPr>
            <a:r>
              <a:rPr lang="cs-CZ" sz="3600" dirty="0" smtClean="0"/>
              <a:t>          </a:t>
            </a:r>
            <a:r>
              <a:rPr lang="cs-CZ" sz="3600" dirty="0" smtClean="0">
                <a:solidFill>
                  <a:srgbClr val="00B050"/>
                </a:solidFill>
              </a:rPr>
              <a:t>R¹</a:t>
            </a:r>
            <a:r>
              <a:rPr lang="cs-CZ" sz="3600" dirty="0" smtClean="0"/>
              <a:t>  — </a:t>
            </a:r>
            <a:r>
              <a:rPr lang="cs-CZ" sz="3600" dirty="0" smtClean="0">
                <a:solidFill>
                  <a:srgbClr val="FF0000"/>
                </a:solidFill>
              </a:rPr>
              <a:t>O</a:t>
            </a:r>
            <a:r>
              <a:rPr lang="cs-CZ" sz="3600" dirty="0" smtClean="0"/>
              <a:t>  — </a:t>
            </a:r>
            <a:r>
              <a:rPr lang="cs-CZ" sz="3600" dirty="0" smtClean="0">
                <a:solidFill>
                  <a:srgbClr val="0070C0"/>
                </a:solidFill>
              </a:rPr>
              <a:t>R²   </a:t>
            </a:r>
          </a:p>
          <a:p>
            <a:pPr marL="0" indent="0" algn="ctr">
              <a:buNone/>
            </a:pPr>
            <a:r>
              <a:rPr lang="cs-CZ" sz="3600" dirty="0" smtClean="0"/>
              <a:t>   2 různé uhlovodíkové zbytky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34418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6048672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Ethoxybenzen</a:t>
            </a:r>
            <a:r>
              <a:rPr lang="cs-CZ" sz="3600" dirty="0" smtClean="0"/>
              <a:t> (</a:t>
            </a:r>
            <a:r>
              <a:rPr lang="cs-CZ" sz="3600" dirty="0" err="1" smtClean="0"/>
              <a:t>ethylfenylether</a:t>
            </a:r>
            <a:r>
              <a:rPr lang="cs-CZ" sz="3600" dirty="0" smtClean="0"/>
              <a:t>) – </a:t>
            </a:r>
            <a:r>
              <a:rPr lang="cs-CZ" sz="3600" dirty="0" smtClean="0">
                <a:solidFill>
                  <a:srgbClr val="00B050"/>
                </a:solidFill>
              </a:rPr>
              <a:t>1 ethylová skupina CH₃—CH₂— </a:t>
            </a:r>
            <a:r>
              <a:rPr lang="cs-CZ" sz="3600" dirty="0" smtClean="0"/>
              <a:t>a </a:t>
            </a:r>
            <a:r>
              <a:rPr lang="cs-CZ" sz="3600" dirty="0" smtClean="0">
                <a:solidFill>
                  <a:srgbClr val="0070C0"/>
                </a:solidFill>
              </a:rPr>
              <a:t>fenylová skupina </a:t>
            </a:r>
          </a:p>
          <a:p>
            <a:endParaRPr lang="cs-CZ" sz="3600" dirty="0"/>
          </a:p>
          <a:p>
            <a:pPr marL="0" indent="0" algn="ctr">
              <a:buNone/>
            </a:pPr>
            <a:endParaRPr lang="cs-CZ" sz="3600" dirty="0" smtClean="0"/>
          </a:p>
          <a:p>
            <a:pPr marL="0" indent="0" algn="ctr">
              <a:buNone/>
            </a:pPr>
            <a:endParaRPr lang="cs-CZ" sz="3600" dirty="0"/>
          </a:p>
          <a:p>
            <a:pPr marL="0" indent="0" algn="ctr">
              <a:buNone/>
            </a:pPr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/>
              <a:t>                            </a:t>
            </a:r>
            <a:r>
              <a:rPr lang="cs-CZ" sz="3600" dirty="0" smtClean="0">
                <a:solidFill>
                  <a:srgbClr val="0070C0"/>
                </a:solidFill>
              </a:rPr>
              <a:t>R¹</a:t>
            </a:r>
            <a:r>
              <a:rPr lang="cs-CZ" sz="3600" dirty="0" smtClean="0"/>
              <a:t> — </a:t>
            </a:r>
            <a:r>
              <a:rPr lang="cs-CZ" sz="3600" dirty="0" smtClean="0">
                <a:solidFill>
                  <a:srgbClr val="FF0000"/>
                </a:solidFill>
              </a:rPr>
              <a:t>O</a:t>
            </a:r>
            <a:r>
              <a:rPr lang="cs-CZ" sz="3600" dirty="0" smtClean="0"/>
              <a:t> — </a:t>
            </a:r>
            <a:r>
              <a:rPr lang="cs-CZ" sz="3600" dirty="0" smtClean="0">
                <a:solidFill>
                  <a:srgbClr val="00B050"/>
                </a:solidFill>
              </a:rPr>
              <a:t>R²</a:t>
            </a:r>
            <a:endParaRPr lang="cs-CZ" sz="36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2359888" cy="912490"/>
          </a:xfrm>
          <a:prstGeom prst="rect">
            <a:avLst/>
          </a:prstGeom>
          <a:solidFill>
            <a:srgbClr val="0070C0">
              <a:alpha val="0"/>
            </a:srgbClr>
          </a:solidFill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70" y="3284984"/>
            <a:ext cx="361122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749430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613</TotalTime>
  <Words>543</Words>
  <Application>Microsoft Office PowerPoint</Application>
  <PresentationFormat>Předvádění na obrazovce (4:3)</PresentationFormat>
  <Paragraphs>91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Horizont</vt:lpstr>
      <vt:lpstr>Biologie - science</vt:lpstr>
      <vt:lpstr>Ethery</vt:lpstr>
      <vt:lpstr>Ethery</vt:lpstr>
      <vt:lpstr>Ethery jako Deriváty vody</vt:lpstr>
      <vt:lpstr>Název etherů</vt:lpstr>
      <vt:lpstr>Vzorce a názvy etherů</vt:lpstr>
      <vt:lpstr>Prezentace aplikace PowerPoint</vt:lpstr>
      <vt:lpstr>Prezentace aplikace PowerPoint</vt:lpstr>
      <vt:lpstr>Prezentace aplikace PowerPoint</vt:lpstr>
      <vt:lpstr>Vlastnosti etherů</vt:lpstr>
      <vt:lpstr>Použití etherů</vt:lpstr>
      <vt:lpstr>Další příklady etherů </vt:lpstr>
      <vt:lpstr>Ethylenoxid - oxiran</vt:lpstr>
      <vt:lpstr>Karboxylové kyseliny</vt:lpstr>
      <vt:lpstr>Prezentace aplikace PowerPoint</vt:lpstr>
      <vt:lpstr>Prezentace aplikace PowerPoint</vt:lpstr>
      <vt:lpstr>Rozdělení karboxylových kyselin</vt:lpstr>
      <vt:lpstr>Prezentace aplikace PowerPoint</vt:lpstr>
      <vt:lpstr>Příklady karboxylových kyselin</vt:lpstr>
      <vt:lpstr>Prezentace aplikace PowerPoint</vt:lpstr>
      <vt:lpstr>Dikarboxylové kyseliny</vt:lpstr>
      <vt:lpstr>Aromatické kyseliny</vt:lpstr>
      <vt:lpstr>Prezentace aplikace PowerPoint</vt:lpstr>
      <vt:lpstr>Vlastnosti karboxylových kyselin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 - science</dc:title>
  <dc:creator>Packard Bell</dc:creator>
  <cp:lastModifiedBy>Packard Bell</cp:lastModifiedBy>
  <cp:revision>128</cp:revision>
  <dcterms:created xsi:type="dcterms:W3CDTF">2018-09-04T17:20:56Z</dcterms:created>
  <dcterms:modified xsi:type="dcterms:W3CDTF">2020-03-25T18:24:14Z</dcterms:modified>
</cp:coreProperties>
</file>