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9" r:id="rId3"/>
    <p:sldId id="271" r:id="rId4"/>
    <p:sldId id="272" r:id="rId5"/>
    <p:sldId id="270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68" autoAdjust="0"/>
  </p:normalViewPr>
  <p:slideViewPr>
    <p:cSldViewPr>
      <p:cViewPr varScale="1">
        <p:scale>
          <a:sx n="45" d="100"/>
          <a:sy n="45" d="100"/>
        </p:scale>
        <p:origin x="-11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6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6C29056-37E8-4DD4-B63B-789A4DCE385D}" type="datetimeFigureOut">
              <a:rPr lang="cs-CZ" smtClean="0"/>
              <a:t>16.5.2020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76480A6-D228-41AE-9ED5-26190128BF8C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064" y="-387424"/>
            <a:ext cx="7772400" cy="1470025"/>
          </a:xfrm>
        </p:spPr>
        <p:txBody>
          <a:bodyPr/>
          <a:lstStyle/>
          <a:p>
            <a:r>
              <a:rPr lang="cs-CZ" dirty="0"/>
              <a:t>Biologie - science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496944" cy="5733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046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Aromatické kyseliny</a:t>
            </a:r>
            <a:endParaRPr lang="cs-CZ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506916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Kyselina </a:t>
            </a:r>
            <a:r>
              <a:rPr lang="cs-CZ" sz="3600" dirty="0" err="1" smtClean="0">
                <a:solidFill>
                  <a:srgbClr val="FF0000"/>
                </a:solidFill>
              </a:rPr>
              <a:t>benzenkarboxylová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</a:t>
            </a:r>
            <a:r>
              <a:rPr lang="cs-CZ" sz="3600" dirty="0" smtClean="0">
                <a:solidFill>
                  <a:srgbClr val="00B050"/>
                </a:solidFill>
              </a:rPr>
              <a:t>- na benzenovém jádře je navázána karboxylová skupina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96952"/>
            <a:ext cx="331236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1340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332656"/>
            <a:ext cx="7924800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Kyselina benzen-1,2-dikarboxylová </a:t>
            </a:r>
          </a:p>
          <a:p>
            <a:pPr marL="0" indent="0">
              <a:buNone/>
            </a:pP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smtClean="0">
                <a:solidFill>
                  <a:srgbClr val="FF0000"/>
                </a:solidFill>
              </a:rPr>
              <a:t>   </a:t>
            </a:r>
            <a:r>
              <a:rPr lang="cs-CZ" sz="3600" dirty="0" smtClean="0">
                <a:solidFill>
                  <a:srgbClr val="00B050"/>
                </a:solidFill>
              </a:rPr>
              <a:t>- na 1. a 2. uhlíku benzenu (aromatického kruhu) jsou navázány karboxylové skupiny 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708920"/>
            <a:ext cx="4680520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4050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Vlastnosti karboxylových kyselin</a:t>
            </a:r>
            <a:endParaRPr lang="cs-CZ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5257800"/>
          </a:xfrm>
        </p:spPr>
        <p:txBody>
          <a:bodyPr>
            <a:normAutofit lnSpcReduction="10000"/>
          </a:bodyPr>
          <a:lstStyle/>
          <a:p>
            <a:r>
              <a:rPr lang="cs-CZ" sz="3600" dirty="0" smtClean="0"/>
              <a:t> jsou kapalné nebo pevné látky</a:t>
            </a:r>
          </a:p>
          <a:p>
            <a:r>
              <a:rPr lang="cs-CZ" sz="3600" dirty="0" smtClean="0"/>
              <a:t>s </a:t>
            </a:r>
            <a:r>
              <a:rPr lang="cs-CZ" sz="3600" dirty="0" smtClean="0"/>
              <a:t>rostoucí délkou uhlovodíkového řetězce klesá rozpustnost ve vodě a zvětšuje se rozpustnost v nepolárních rozpouštědlech – benzen, oktan</a:t>
            </a:r>
          </a:p>
          <a:p>
            <a:r>
              <a:rPr lang="cs-CZ" sz="3600" dirty="0" smtClean="0">
                <a:solidFill>
                  <a:srgbClr val="00B050"/>
                </a:solidFill>
              </a:rPr>
              <a:t>Dikarboxylové kyseliny </a:t>
            </a:r>
            <a:r>
              <a:rPr lang="cs-CZ" sz="3600" dirty="0" smtClean="0"/>
              <a:t>– </a:t>
            </a:r>
            <a:r>
              <a:rPr lang="cs-CZ" sz="3600" dirty="0" smtClean="0">
                <a:solidFill>
                  <a:srgbClr val="FF0000"/>
                </a:solidFill>
              </a:rPr>
              <a:t>lepší rozpustnost ve vodě – díky větší možnosti vzniku vodíkových vazeb mezi karboxylovými skupinami kyselin a molekulami vody</a:t>
            </a:r>
            <a:endParaRPr 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114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81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Karboxylové kyseliny</a:t>
            </a:r>
            <a:endParaRPr lang="cs-CZ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336704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658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052736"/>
            <a:ext cx="7924800" cy="5328592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>
                <a:solidFill>
                  <a:srgbClr val="00B050"/>
                </a:solidFill>
              </a:rPr>
              <a:t>Kyslíkaté deriváty uhlovodíků – obsahují charakteristickou (funkční) skupinu s názvem karboxylová skupina 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29000"/>
            <a:ext cx="4464496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48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81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Rozdělení karboxylových kyselin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53136"/>
          </a:xfrm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počtu karboxylových skupin a podle druhu uhlovodíkového zbytku se rozdělují: </a:t>
            </a:r>
          </a:p>
          <a:p>
            <a:pPr marL="0" indent="0">
              <a:buNone/>
            </a:pPr>
            <a:r>
              <a:rPr lang="cs-CZ" sz="3600" dirty="0" smtClean="0"/>
              <a:t>   </a:t>
            </a:r>
            <a:r>
              <a:rPr lang="cs-CZ" sz="3600" dirty="0" smtClean="0">
                <a:solidFill>
                  <a:srgbClr val="FF0000"/>
                </a:solidFill>
              </a:rPr>
              <a:t>1) alifatické </a:t>
            </a:r>
            <a:r>
              <a:rPr lang="cs-CZ" sz="3600" dirty="0" smtClean="0"/>
              <a:t>– nasycené, nenasycené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</a:t>
            </a:r>
            <a:r>
              <a:rPr lang="cs-CZ" sz="3600" dirty="0" smtClean="0">
                <a:solidFill>
                  <a:srgbClr val="FF0000"/>
                </a:solidFill>
              </a:rPr>
              <a:t>2) aromatické </a:t>
            </a:r>
            <a:r>
              <a:rPr lang="cs-CZ" sz="3600" dirty="0" smtClean="0"/>
              <a:t>- vytvářejí cyklické  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                      sloučeniny</a:t>
            </a:r>
            <a:endParaRPr lang="cs-CZ" sz="3600" dirty="0" smtClean="0">
              <a:solidFill>
                <a:srgbClr val="FF0000"/>
              </a:solidFill>
            </a:endParaRP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142390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260648"/>
            <a:ext cx="7924800" cy="5454352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3600" dirty="0" smtClean="0"/>
              <a:t>Uhlíkový atom karboxylové skupiny se nezapočítává do řetězce – používá se zakončení </a:t>
            </a:r>
            <a:r>
              <a:rPr lang="cs-CZ" sz="3600" dirty="0" smtClean="0">
                <a:solidFill>
                  <a:srgbClr val="FF0000"/>
                </a:solidFill>
              </a:rPr>
              <a:t>karboxylová </a:t>
            </a:r>
            <a:r>
              <a:rPr lang="cs-CZ" sz="3600" dirty="0" smtClean="0"/>
              <a:t>kyselina</a:t>
            </a:r>
          </a:p>
          <a:p>
            <a:pPr marL="0" indent="0" algn="just">
              <a:buNone/>
            </a:pPr>
            <a:endParaRPr lang="cs-CZ" sz="3600" dirty="0" smtClean="0"/>
          </a:p>
          <a:p>
            <a:pPr algn="just"/>
            <a:r>
              <a:rPr lang="cs-CZ" sz="3600" dirty="0" smtClean="0"/>
              <a:t>Kyselina se dvěma karboxylovými skupinami v molekule – má v názvu zakončení  </a:t>
            </a:r>
            <a:r>
              <a:rPr lang="cs-CZ" sz="3600" dirty="0" smtClean="0">
                <a:solidFill>
                  <a:srgbClr val="FF0000"/>
                </a:solidFill>
              </a:rPr>
              <a:t>-</a:t>
            </a:r>
            <a:r>
              <a:rPr lang="cs-CZ" sz="3600" dirty="0" err="1" smtClean="0">
                <a:solidFill>
                  <a:srgbClr val="FF0000"/>
                </a:solidFill>
              </a:rPr>
              <a:t>diová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smtClean="0"/>
              <a:t>kyselina, popřípadě </a:t>
            </a:r>
            <a:r>
              <a:rPr lang="cs-CZ" sz="3600" dirty="0" smtClean="0">
                <a:solidFill>
                  <a:srgbClr val="FF0000"/>
                </a:solidFill>
              </a:rPr>
              <a:t>dikarboxylová</a:t>
            </a:r>
            <a:r>
              <a:rPr lang="cs-CZ" sz="3600" dirty="0" smtClean="0"/>
              <a:t> kyselina</a:t>
            </a:r>
          </a:p>
          <a:p>
            <a:pPr marL="0" indent="0" algn="just">
              <a:buNone/>
            </a:pPr>
            <a:r>
              <a:rPr lang="cs-CZ" sz="3600" dirty="0"/>
              <a:t> </a:t>
            </a:r>
            <a:r>
              <a:rPr lang="cs-CZ" sz="3600" dirty="0" smtClean="0"/>
              <a:t>  - </a:t>
            </a:r>
            <a:r>
              <a:rPr lang="cs-CZ" sz="3600" dirty="0" err="1" smtClean="0"/>
              <a:t>např</a:t>
            </a:r>
            <a:r>
              <a:rPr lang="cs-CZ" sz="3600" dirty="0" smtClean="0"/>
              <a:t>: </a:t>
            </a:r>
            <a:r>
              <a:rPr lang="cs-CZ" sz="3600" dirty="0" err="1" smtClean="0"/>
              <a:t>ethandiová</a:t>
            </a:r>
            <a:r>
              <a:rPr lang="cs-CZ" sz="3600" dirty="0" smtClean="0"/>
              <a:t> kyselina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22896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karboxylových kyselin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92514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Kyselina mravenčí (</a:t>
            </a:r>
            <a:r>
              <a:rPr lang="cs-CZ" sz="3600" dirty="0" err="1" smtClean="0"/>
              <a:t>methanová</a:t>
            </a:r>
            <a:r>
              <a:rPr lang="cs-CZ" sz="3600" dirty="0" smtClean="0"/>
              <a:t> kyselina) 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H </a:t>
            </a:r>
            <a:r>
              <a:rPr lang="cs-CZ" sz="3600" dirty="0" smtClean="0">
                <a:solidFill>
                  <a:srgbClr val="FF0000"/>
                </a:solidFill>
              </a:rPr>
              <a:t>— COOH  </a:t>
            </a:r>
          </a:p>
          <a:p>
            <a:pPr marL="0" indent="0">
              <a:buNone/>
            </a:pP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smtClean="0">
                <a:solidFill>
                  <a:srgbClr val="FF0000"/>
                </a:solidFill>
              </a:rPr>
              <a:t>  </a:t>
            </a:r>
            <a:r>
              <a:rPr lang="cs-CZ" sz="3600" dirty="0" smtClean="0"/>
              <a:t>R</a:t>
            </a:r>
            <a:r>
              <a:rPr lang="cs-CZ" sz="3600" dirty="0" smtClean="0">
                <a:solidFill>
                  <a:srgbClr val="FF0000"/>
                </a:solidFill>
              </a:rPr>
              <a:t>  </a:t>
            </a:r>
            <a:r>
              <a:rPr lang="cs-CZ" sz="3600" dirty="0" smtClean="0">
                <a:latin typeface="Trebuchet MS"/>
              </a:rPr>
              <a:t>—</a:t>
            </a:r>
            <a:r>
              <a:rPr lang="cs-CZ" sz="3600" dirty="0" smtClean="0">
                <a:solidFill>
                  <a:srgbClr val="FF0000"/>
                </a:solidFill>
              </a:rPr>
              <a:t> karboxylová skupina </a:t>
            </a:r>
          </a:p>
          <a:p>
            <a:pPr marL="0" indent="0">
              <a:buNone/>
            </a:pPr>
            <a:endParaRPr lang="cs-CZ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600" dirty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34" y="4077072"/>
            <a:ext cx="3146209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79960"/>
            <a:ext cx="4499992" cy="2997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8316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764704"/>
            <a:ext cx="792480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Kyselina octová (ethanová kyselina) 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CH₃— </a:t>
            </a:r>
            <a:r>
              <a:rPr lang="cs-CZ" sz="3600" dirty="0" smtClean="0">
                <a:solidFill>
                  <a:srgbClr val="FF0000"/>
                </a:solidFill>
              </a:rPr>
              <a:t>COOH  </a:t>
            </a:r>
          </a:p>
          <a:p>
            <a:pPr marL="0" indent="0">
              <a:buNone/>
            </a:pP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smtClean="0">
                <a:solidFill>
                  <a:srgbClr val="FF0000"/>
                </a:solidFill>
              </a:rPr>
              <a:t>   R   </a:t>
            </a:r>
            <a:r>
              <a:rPr lang="cs-CZ" sz="3600" dirty="0" smtClean="0"/>
              <a:t>—</a:t>
            </a:r>
            <a:r>
              <a:rPr lang="cs-CZ" sz="3600" dirty="0" smtClean="0">
                <a:solidFill>
                  <a:srgbClr val="FF0000"/>
                </a:solidFill>
              </a:rPr>
              <a:t>  karboxylová skupina </a:t>
            </a:r>
          </a:p>
          <a:p>
            <a:pPr marL="0" indent="0">
              <a:buNone/>
            </a:pPr>
            <a:endParaRPr lang="cs-CZ" sz="3600" dirty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284986"/>
            <a:ext cx="309634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84985"/>
            <a:ext cx="345638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1409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Dikarboxylové kyseliny</a:t>
            </a:r>
            <a:endParaRPr lang="cs-CZ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53136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Kyselina šťavelová (</a:t>
            </a:r>
            <a:r>
              <a:rPr lang="cs-CZ" sz="3600" dirty="0" err="1" smtClean="0">
                <a:solidFill>
                  <a:srgbClr val="FF0000"/>
                </a:solidFill>
              </a:rPr>
              <a:t>ethandiová</a:t>
            </a:r>
            <a:r>
              <a:rPr lang="cs-CZ" sz="3600" dirty="0" smtClean="0">
                <a:solidFill>
                  <a:srgbClr val="FF0000"/>
                </a:solidFill>
              </a:rPr>
              <a:t> kyselina) 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</a:t>
            </a:r>
            <a:r>
              <a:rPr lang="cs-CZ" sz="3600" dirty="0" smtClean="0">
                <a:solidFill>
                  <a:srgbClr val="FF0000"/>
                </a:solidFill>
              </a:rPr>
              <a:t>HOOC</a:t>
            </a:r>
            <a:r>
              <a:rPr lang="cs-CZ" sz="3600" dirty="0" smtClean="0"/>
              <a:t> — </a:t>
            </a:r>
            <a:r>
              <a:rPr lang="cs-CZ" sz="3600" dirty="0" smtClean="0">
                <a:solidFill>
                  <a:srgbClr val="FF0000"/>
                </a:solidFill>
              </a:rPr>
              <a:t>COOH </a:t>
            </a:r>
          </a:p>
          <a:p>
            <a:pPr marL="0" indent="0">
              <a:buNone/>
            </a:pP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smtClean="0">
                <a:solidFill>
                  <a:srgbClr val="FF0000"/>
                </a:solidFill>
              </a:rPr>
              <a:t>  </a:t>
            </a:r>
            <a:r>
              <a:rPr lang="cs-CZ" sz="3600" dirty="0" smtClean="0"/>
              <a:t>2 karboxylové skupiny </a:t>
            </a:r>
          </a:p>
          <a:p>
            <a:pPr marL="0" indent="0">
              <a:buNone/>
            </a:pPr>
            <a:endParaRPr lang="cs-CZ" sz="3600" dirty="0">
              <a:solidFill>
                <a:srgbClr val="FF000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77072"/>
            <a:ext cx="360040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33288"/>
            <a:ext cx="3528392" cy="25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5811278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802</TotalTime>
  <Words>224</Words>
  <Application>Microsoft Office PowerPoint</Application>
  <PresentationFormat>Předvádění na obrazovce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Horizont</vt:lpstr>
      <vt:lpstr>Biologie - science</vt:lpstr>
      <vt:lpstr>Karboxylové kyseliny</vt:lpstr>
      <vt:lpstr>Prezentace aplikace PowerPoint</vt:lpstr>
      <vt:lpstr>Prezentace aplikace PowerPoint</vt:lpstr>
      <vt:lpstr>Rozdělení karboxylových kyselin</vt:lpstr>
      <vt:lpstr>Prezentace aplikace PowerPoint</vt:lpstr>
      <vt:lpstr>Příklady karboxylových kyselin</vt:lpstr>
      <vt:lpstr>Prezentace aplikace PowerPoint</vt:lpstr>
      <vt:lpstr>Dikarboxylové kyseliny</vt:lpstr>
      <vt:lpstr>Aromatické kyseliny</vt:lpstr>
      <vt:lpstr>Prezentace aplikace PowerPoint</vt:lpstr>
      <vt:lpstr>Vlastnosti karboxylových kyselin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- science</dc:title>
  <dc:creator>Packard Bell</dc:creator>
  <cp:lastModifiedBy>Packard Bell</cp:lastModifiedBy>
  <cp:revision>135</cp:revision>
  <dcterms:created xsi:type="dcterms:W3CDTF">2018-09-04T17:20:56Z</dcterms:created>
  <dcterms:modified xsi:type="dcterms:W3CDTF">2020-05-16T12:51:11Z</dcterms:modified>
</cp:coreProperties>
</file>