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1" r:id="rId2"/>
    <p:sldId id="273" r:id="rId3"/>
    <p:sldId id="256" r:id="rId4"/>
    <p:sldId id="257" r:id="rId5"/>
    <p:sldId id="259" r:id="rId6"/>
    <p:sldId id="260" r:id="rId7"/>
    <p:sldId id="258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70" r:id="rId16"/>
    <p:sldId id="268" r:id="rId17"/>
    <p:sldId id="269" r:id="rId18"/>
    <p:sldId id="272" r:id="rId19"/>
  </p:sldIdLst>
  <p:sldSz cx="9144000" cy="6858000" type="screen4x3"/>
  <p:notesSz cx="6858000" cy="9144000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1" d="100"/>
          <a:sy n="41" d="100"/>
        </p:scale>
        <p:origin x="1356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římá spojovací čára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9" name="Nadpis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cs-CZ" smtClean="0"/>
              <a:t>Klepnutím lze upravit styl předlohy podnadpisů.</a:t>
            </a:r>
            <a:endParaRPr lang="en-US"/>
          </a:p>
        </p:txBody>
      </p:sp>
      <p:sp>
        <p:nvSpPr>
          <p:cNvPr id="5" name="Zástupný symbol pro datum 15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3F54F2-529D-470E-8B00-535F1AA45955}" type="datetimeFigureOut">
              <a:rPr lang="cs-CZ"/>
              <a:pPr>
                <a:defRPr/>
              </a:pPr>
              <a:t>23. 3. 2020</a:t>
            </a:fld>
            <a:endParaRPr lang="cs-CZ"/>
          </a:p>
        </p:txBody>
      </p:sp>
      <p:sp>
        <p:nvSpPr>
          <p:cNvPr id="6" name="Zástupný symbol pro zápatí 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14"/>
          <p:cNvSpPr>
            <a:spLocks noGrp="1"/>
          </p:cNvSpPr>
          <p:nvPr>
            <p:ph type="sldNum" sz="quarter" idx="12"/>
          </p:nvPr>
        </p:nvSpPr>
        <p:spPr>
          <a:xfrm>
            <a:off x="8229600" y="6473825"/>
            <a:ext cx="758825" cy="2476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82EE76-AE89-4A03-8181-0A82B289D7E3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Zástupný symbol pro datum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43C767-23F1-4813-A06D-8E4E8EE22CBC}" type="datetimeFigureOut">
              <a:rPr lang="cs-CZ"/>
              <a:pPr>
                <a:defRPr/>
              </a:pPr>
              <a:t>23. 3. 2020</a:t>
            </a:fld>
            <a:endParaRPr lang="cs-CZ"/>
          </a:p>
        </p:txBody>
      </p:sp>
      <p:sp>
        <p:nvSpPr>
          <p:cNvPr id="5" name="Zástupný symbol pro zápatí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1103A1-CCC2-419D-A692-22E3FEBC478B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C18A0C-226B-4A77-9D21-A3697121D220}" type="datetimeFigureOut">
              <a:rPr lang="cs-CZ"/>
              <a:pPr>
                <a:defRPr/>
              </a:pPr>
              <a:t>23. 3. 2020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7587D1-F3E5-4CFC-9347-CAA057064E77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Nadpis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27" name="Zástupný symbol pro obsah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Zástupný symbol pro datum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0B0E13-A63B-4EF5-A7E0-0C97B72236EB}" type="datetimeFigureOut">
              <a:rPr lang="cs-CZ"/>
              <a:pPr>
                <a:defRPr/>
              </a:pPr>
              <a:t>23. 3. 2020</a:t>
            </a:fld>
            <a:endParaRPr lang="cs-CZ"/>
          </a:p>
        </p:txBody>
      </p:sp>
      <p:sp>
        <p:nvSpPr>
          <p:cNvPr id="5" name="Zástupný symbol pro zápatí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15"/>
          <p:cNvSpPr>
            <a:spLocks noGrp="1"/>
          </p:cNvSpPr>
          <p:nvPr>
            <p:ph type="sldNum" sz="quarter" idx="12"/>
          </p:nvPr>
        </p:nvSpPr>
        <p:spPr>
          <a:xfrm>
            <a:off x="8229600" y="6473825"/>
            <a:ext cx="758825" cy="2476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596B8B-A0D9-4550-9001-06C964160B1E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římá spojovací čára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6" name="Zástupný symbol pro text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8" name="Nadpis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5" name="Zástupný symbol pro datum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43CF88-B3E9-4E11-8BE1-C2683C9C9AC5}" type="datetimeFigureOut">
              <a:rPr lang="cs-CZ"/>
              <a:pPr>
                <a:defRPr/>
              </a:pPr>
              <a:t>23. 3. 2020</a:t>
            </a:fld>
            <a:endParaRPr lang="cs-CZ"/>
          </a:p>
        </p:txBody>
      </p:sp>
      <p:sp>
        <p:nvSpPr>
          <p:cNvPr id="7" name="Zástupný symbol pro zápatí 10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Zástupný symbol pro číslo snímku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82695E-459C-48D9-A802-55014C77F3AD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Nadpis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14" name="Zástupný symbol pro obsah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13" name="Zástupný symbol pro obsah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5" name="Zástupný symbol pro datum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FC8F76-470F-4CA8-B84A-79232FEBEFEA}" type="datetimeFigureOut">
              <a:rPr lang="cs-CZ"/>
              <a:pPr>
                <a:defRPr/>
              </a:pPr>
              <a:t>23. 3. 2020</a:t>
            </a:fld>
            <a:endParaRPr lang="cs-CZ"/>
          </a:p>
        </p:txBody>
      </p:sp>
      <p:sp>
        <p:nvSpPr>
          <p:cNvPr id="6" name="Zástupný symbol pro zápatí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62F817-9552-463B-84DF-F9775EC6C963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římá spojovací čára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9" name="Nadpis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25" name="Zástupný symbol pro text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28" name="Zástupný symbol pro obsah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8" name="Zástupný symbol pro datum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97E6C0-294E-453D-A8E5-E77FEC25108F}" type="datetimeFigureOut">
              <a:rPr lang="cs-CZ"/>
              <a:pPr>
                <a:defRPr/>
              </a:pPr>
              <a:t>23. 3. 2020</a:t>
            </a:fld>
            <a:endParaRPr lang="cs-CZ"/>
          </a:p>
        </p:txBody>
      </p:sp>
      <p:sp>
        <p:nvSpPr>
          <p:cNvPr id="9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0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76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051959-1F86-4ADB-8A05-BD8D2F7AB7A8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Nadpis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3" name="Zástupný symbol pro datum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21DD81-7E34-439F-829F-3293676EF10C}" type="datetimeFigureOut">
              <a:rPr lang="cs-CZ"/>
              <a:pPr>
                <a:defRPr/>
              </a:pPr>
              <a:t>23. 3. 2020</a:t>
            </a:fld>
            <a:endParaRPr lang="cs-CZ"/>
          </a:p>
        </p:txBody>
      </p:sp>
      <p:sp>
        <p:nvSpPr>
          <p:cNvPr id="4" name="Zástupný symbol pro zápatí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169878-5061-4905-B7CD-CC89FDAB258E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8D5509-F05F-46CB-9BC1-EF7920C80CAA}" type="datetimeFigureOut">
              <a:rPr lang="cs-CZ"/>
              <a:pPr>
                <a:defRPr/>
              </a:pPr>
              <a:t>23. 3. 2020</a:t>
            </a:fld>
            <a:endParaRPr lang="cs-CZ"/>
          </a:p>
        </p:txBody>
      </p:sp>
      <p:sp>
        <p:nvSpPr>
          <p:cNvPr id="3" name="Zástupný symbol pro zápatí 2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33BD5F-11A2-46F3-9A75-02A72D9A8360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římá spojovací čára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2" name="Nadpis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26" name="Zástupný symbol pro text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14" name="Zástupný symbol pro obsah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6" name="Zástupný symbol pro datum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AC9B15-BB4A-4AF4-B679-70AB81BE0F4E}" type="datetimeFigureOut">
              <a:rPr lang="cs-CZ"/>
              <a:pPr>
                <a:defRPr/>
              </a:pPr>
              <a:t>23. 3. 2020</a:t>
            </a:fld>
            <a:endParaRPr lang="cs-CZ"/>
          </a:p>
        </p:txBody>
      </p:sp>
      <p:sp>
        <p:nvSpPr>
          <p:cNvPr id="7" name="Zástupný symbol pro zápatí 2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8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122E6E-1B27-4825-BFFA-14201A6E02FA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Zástupný symbol pro obrázek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cs-CZ" noProof="0" smtClean="0"/>
              <a:t>Klepnutím na ikonu přidáte obrázek.</a:t>
            </a:r>
            <a:endParaRPr lang="en-US" noProof="0" dirty="0"/>
          </a:p>
        </p:txBody>
      </p:sp>
      <p:sp>
        <p:nvSpPr>
          <p:cNvPr id="17" name="Nadpis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26" name="Zástupný symbol pro text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1298A4-5974-4A45-B4BE-D73CD8192691}" type="datetimeFigureOut">
              <a:rPr lang="cs-CZ"/>
              <a:pPr>
                <a:defRPr/>
              </a:pPr>
              <a:t>23. 3. 2020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323058-3C5F-4DDF-90D9-FAC265F4B104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římá spojovací čára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29" name="Zástupný symbol pro text 7"/>
          <p:cNvSpPr>
            <a:spLocks noGrp="1"/>
          </p:cNvSpPr>
          <p:nvPr>
            <p:ph type="body" idx="1"/>
          </p:nvPr>
        </p:nvSpPr>
        <p:spPr bwMode="auto">
          <a:xfrm>
            <a:off x="304800" y="1554163"/>
            <a:ext cx="8686800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smtClean="0"/>
          </a:p>
        </p:txBody>
      </p:sp>
      <p:sp>
        <p:nvSpPr>
          <p:cNvPr id="11" name="Zástupný symbol pro datum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accent1">
                    <a:shade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494433FB-FE24-49C6-95D2-DFE8C252476D}" type="datetimeFigureOut">
              <a:rPr lang="cs-CZ"/>
              <a:pPr>
                <a:defRPr/>
              </a:pPr>
              <a:t>23. 3. 2020</a:t>
            </a:fld>
            <a:endParaRPr lang="cs-CZ"/>
          </a:p>
        </p:txBody>
      </p:sp>
      <p:sp>
        <p:nvSpPr>
          <p:cNvPr id="28" name="Zástupný symbol pro zápatí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accent1">
                    <a:shade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accent1">
                    <a:shade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39177993-4147-4860-AE3A-94A74439566B}" type="slidenum">
              <a:rPr lang="cs-CZ"/>
              <a:pPr>
                <a:defRPr/>
              </a:pPr>
              <a:t>‹#›</a:t>
            </a:fld>
            <a:endParaRPr lang="cs-CZ"/>
          </a:p>
        </p:txBody>
      </p:sp>
      <p:sp>
        <p:nvSpPr>
          <p:cNvPr id="10" name="Zástupný symbol pro nadpis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9" name="Přímá spojovací čára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2" name="Přímá spojovací čára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71" r:id="rId4"/>
    <p:sldLayoutId id="2147483675" r:id="rId5"/>
    <p:sldLayoutId id="2147483670" r:id="rId6"/>
    <p:sldLayoutId id="2147483676" r:id="rId7"/>
    <p:sldLayoutId id="2147483677" r:id="rId8"/>
    <p:sldLayoutId id="2147483678" r:id="rId9"/>
    <p:sldLayoutId id="2147483669" r:id="rId10"/>
    <p:sldLayoutId id="2147483679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3600" kern="1200" cap="all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"/>
        <a:defRPr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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"/>
        <a:defRPr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"/>
        <a:defRPr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 2" pitchFamily="18" charset="2"/>
        <a:buChar char=""/>
        <a:defRPr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Nadpis 1"/>
          <p:cNvSpPr>
            <a:spLocks noGrp="1"/>
          </p:cNvSpPr>
          <p:nvPr>
            <p:ph type="ctrTitle"/>
          </p:nvPr>
        </p:nvSpPr>
        <p:spPr>
          <a:xfrm>
            <a:off x="642938" y="428625"/>
            <a:ext cx="7772400" cy="1470025"/>
          </a:xfrm>
        </p:spPr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cs-CZ" dirty="0" smtClean="0"/>
              <a:t>PODOBNOST GEOMETRICKÝCH 					ÚTVARŮ</a:t>
            </a:r>
          </a:p>
        </p:txBody>
      </p:sp>
      <p:sp>
        <p:nvSpPr>
          <p:cNvPr id="13314" name="Podnadpis 2"/>
          <p:cNvSpPr>
            <a:spLocks noGrp="1"/>
          </p:cNvSpPr>
          <p:nvPr>
            <p:ph type="subTitle" idx="1"/>
          </p:nvPr>
        </p:nvSpPr>
        <p:spPr>
          <a:xfrm>
            <a:off x="571500" y="1857375"/>
            <a:ext cx="7929563" cy="4500563"/>
          </a:xfrm>
        </p:spPr>
        <p:txBody>
          <a:bodyPr/>
          <a:lstStyle/>
          <a:p>
            <a:endParaRPr lang="cs-CZ" sz="2000" smtClean="0">
              <a:solidFill>
                <a:schemeClr val="tx1"/>
              </a:solidFill>
            </a:endParaRPr>
          </a:p>
          <a:p>
            <a:r>
              <a:rPr lang="cs-CZ" sz="1900" smtClean="0">
                <a:solidFill>
                  <a:schemeClr val="tx1"/>
                </a:solidFill>
              </a:rPr>
              <a:t>Název školy:  Základní škola Karla Klíče Hostinné</a:t>
            </a:r>
          </a:p>
          <a:p>
            <a:r>
              <a:rPr lang="cs-CZ" sz="1900" smtClean="0">
                <a:solidFill>
                  <a:schemeClr val="tx1"/>
                </a:solidFill>
              </a:rPr>
              <a:t>Autor: Mgr. Hana Kuříková</a:t>
            </a:r>
          </a:p>
          <a:p>
            <a:r>
              <a:rPr lang="cs-CZ" sz="1900" smtClean="0">
                <a:solidFill>
                  <a:schemeClr val="tx1"/>
                </a:solidFill>
              </a:rPr>
              <a:t>Název:  VY_32_INOVACE_02_B_1_Podobnost geometrických útvarů</a:t>
            </a:r>
          </a:p>
          <a:p>
            <a:r>
              <a:rPr lang="cs-CZ" sz="1900" smtClean="0">
                <a:solidFill>
                  <a:schemeClr val="tx1"/>
                </a:solidFill>
              </a:rPr>
              <a:t>Téma:   Matematika 9. ročník</a:t>
            </a:r>
          </a:p>
          <a:p>
            <a:r>
              <a:rPr lang="cs-CZ" sz="1900" smtClean="0">
                <a:solidFill>
                  <a:schemeClr val="tx1"/>
                </a:solidFill>
              </a:rPr>
              <a:t>Číslo projektu: CZ.1.07/1.4.00/21.2131</a:t>
            </a:r>
          </a:p>
          <a:p>
            <a:endParaRPr lang="cs-CZ" sz="2000" smtClean="0">
              <a:solidFill>
                <a:schemeClr val="tx1"/>
              </a:solidFill>
            </a:endParaRPr>
          </a:p>
          <a:p>
            <a:endParaRPr lang="cs-CZ" sz="2000" smtClean="0">
              <a:solidFill>
                <a:schemeClr val="tx1"/>
              </a:solidFill>
            </a:endParaRPr>
          </a:p>
          <a:p>
            <a:endParaRPr lang="cs-CZ" sz="2000" smtClean="0">
              <a:solidFill>
                <a:schemeClr val="tx1"/>
              </a:solidFill>
            </a:endParaRPr>
          </a:p>
          <a:p>
            <a:endParaRPr lang="cs-CZ" sz="2000" smtClean="0">
              <a:solidFill>
                <a:schemeClr val="tx1"/>
              </a:solidFill>
            </a:endParaRPr>
          </a:p>
          <a:p>
            <a:endParaRPr lang="cs-CZ" sz="2000" smtClean="0">
              <a:solidFill>
                <a:schemeClr val="tx1"/>
              </a:solidFill>
            </a:endParaRPr>
          </a:p>
        </p:txBody>
      </p:sp>
      <p:pic>
        <p:nvPicPr>
          <p:cNvPr id="13315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357313" y="4786313"/>
            <a:ext cx="6472237" cy="1257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46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cs-CZ" dirty="0" smtClean="0">
                <a:solidFill>
                  <a:srgbClr val="FF0000"/>
                </a:solidFill>
              </a:rPr>
              <a:t>Příklad 1</a:t>
            </a:r>
            <a:endParaRPr lang="cs-CZ" dirty="0">
              <a:solidFill>
                <a:srgbClr val="FF0000"/>
              </a:solidFill>
            </a:endParaRPr>
          </a:p>
        </p:txBody>
      </p:sp>
      <p:sp>
        <p:nvSpPr>
          <p:cNvPr id="22530" name="Zástupný symbol pro obsah 2"/>
          <p:cNvSpPr>
            <a:spLocks noGrp="1"/>
          </p:cNvSpPr>
          <p:nvPr>
            <p:ph idx="1"/>
          </p:nvPr>
        </p:nvSpPr>
        <p:spPr>
          <a:xfrm>
            <a:off x="457200" y="1071563"/>
            <a:ext cx="8229600" cy="5429250"/>
          </a:xfrm>
        </p:spPr>
        <p:txBody>
          <a:bodyPr/>
          <a:lstStyle/>
          <a:p>
            <a:pPr>
              <a:buFont typeface="Wingdings 2" pitchFamily="18" charset="2"/>
              <a:buNone/>
            </a:pPr>
            <a:r>
              <a:rPr lang="cs-CZ" smtClean="0"/>
              <a:t>	Zjisti zda obdélník ABCD je podobný s obdélníkem KLMN. Vypočítej obsahy a urči poměr obsahů.</a:t>
            </a:r>
          </a:p>
          <a:p>
            <a:pPr>
              <a:buFont typeface="Wingdings 2" pitchFamily="18" charset="2"/>
              <a:buNone/>
            </a:pPr>
            <a:r>
              <a:rPr lang="cs-CZ" smtClean="0"/>
              <a:t>	IABI = 4cm		IKLI = 6cm</a:t>
            </a:r>
          </a:p>
          <a:p>
            <a:pPr>
              <a:buFont typeface="Wingdings 2" pitchFamily="18" charset="2"/>
              <a:buNone/>
            </a:pPr>
            <a:r>
              <a:rPr lang="cs-CZ" smtClean="0"/>
              <a:t>	IBCI = 2cm		ILMI = 3cm</a:t>
            </a:r>
          </a:p>
          <a:p>
            <a:pPr>
              <a:buFont typeface="Wingdings 2" pitchFamily="18" charset="2"/>
              <a:buNone/>
            </a:pPr>
            <a:endParaRPr lang="cs-CZ" smtClean="0"/>
          </a:p>
          <a:p>
            <a:pPr>
              <a:buFont typeface="Wingdings 2" pitchFamily="18" charset="2"/>
              <a:buNone/>
            </a:pPr>
            <a:endParaRPr lang="cs-CZ" smtClean="0"/>
          </a:p>
        </p:txBody>
      </p:sp>
      <p:sp>
        <p:nvSpPr>
          <p:cNvPr id="4" name="Obdélník 3"/>
          <p:cNvSpPr/>
          <p:nvPr/>
        </p:nvSpPr>
        <p:spPr>
          <a:xfrm>
            <a:off x="1071563" y="4429125"/>
            <a:ext cx="2000250" cy="1143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cs-CZ"/>
          </a:p>
        </p:txBody>
      </p:sp>
      <p:sp>
        <p:nvSpPr>
          <p:cNvPr id="6" name="Obdélník 5"/>
          <p:cNvSpPr/>
          <p:nvPr/>
        </p:nvSpPr>
        <p:spPr>
          <a:xfrm>
            <a:off x="4429125" y="4143375"/>
            <a:ext cx="3357563" cy="178593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cs-CZ"/>
          </a:p>
        </p:txBody>
      </p:sp>
      <p:sp>
        <p:nvSpPr>
          <p:cNvPr id="7" name="TextovéPole 6"/>
          <p:cNvSpPr txBox="1"/>
          <p:nvPr/>
        </p:nvSpPr>
        <p:spPr>
          <a:xfrm>
            <a:off x="3000375" y="5572125"/>
            <a:ext cx="357188" cy="369888"/>
          </a:xfrm>
          <a:prstGeom prst="rect">
            <a:avLst/>
          </a:prstGeom>
          <a:solidFill>
            <a:schemeClr val="lt1">
              <a:alpha val="0"/>
            </a:schemeClr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dirty="0"/>
              <a:t>B</a:t>
            </a:r>
          </a:p>
        </p:txBody>
      </p:sp>
      <p:sp>
        <p:nvSpPr>
          <p:cNvPr id="8" name="TextovéPole 7"/>
          <p:cNvSpPr txBox="1"/>
          <p:nvPr/>
        </p:nvSpPr>
        <p:spPr>
          <a:xfrm>
            <a:off x="857250" y="5572125"/>
            <a:ext cx="357188" cy="369888"/>
          </a:xfrm>
          <a:prstGeom prst="rect">
            <a:avLst/>
          </a:prstGeom>
          <a:solidFill>
            <a:schemeClr val="lt1">
              <a:alpha val="0"/>
            </a:schemeClr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dirty="0"/>
              <a:t>A</a:t>
            </a:r>
          </a:p>
        </p:txBody>
      </p:sp>
      <p:sp>
        <p:nvSpPr>
          <p:cNvPr id="9" name="TextovéPole 8"/>
          <p:cNvSpPr txBox="1"/>
          <p:nvPr/>
        </p:nvSpPr>
        <p:spPr>
          <a:xfrm>
            <a:off x="857250" y="4071938"/>
            <a:ext cx="357188" cy="369887"/>
          </a:xfrm>
          <a:prstGeom prst="rect">
            <a:avLst/>
          </a:prstGeom>
          <a:solidFill>
            <a:schemeClr val="lt1">
              <a:alpha val="0"/>
            </a:schemeClr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dirty="0"/>
              <a:t>D</a:t>
            </a:r>
          </a:p>
        </p:txBody>
      </p:sp>
      <p:sp>
        <p:nvSpPr>
          <p:cNvPr id="10" name="TextovéPole 9"/>
          <p:cNvSpPr txBox="1"/>
          <p:nvPr/>
        </p:nvSpPr>
        <p:spPr>
          <a:xfrm>
            <a:off x="3000375" y="4071938"/>
            <a:ext cx="357188" cy="369887"/>
          </a:xfrm>
          <a:prstGeom prst="rect">
            <a:avLst/>
          </a:prstGeom>
          <a:solidFill>
            <a:schemeClr val="lt1">
              <a:alpha val="0"/>
            </a:schemeClr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dirty="0"/>
              <a:t>C</a:t>
            </a:r>
          </a:p>
        </p:txBody>
      </p:sp>
      <p:sp>
        <p:nvSpPr>
          <p:cNvPr id="11" name="TextovéPole 10"/>
          <p:cNvSpPr txBox="1"/>
          <p:nvPr/>
        </p:nvSpPr>
        <p:spPr>
          <a:xfrm>
            <a:off x="7715250" y="6000750"/>
            <a:ext cx="357188" cy="369888"/>
          </a:xfrm>
          <a:prstGeom prst="rect">
            <a:avLst/>
          </a:prstGeom>
          <a:solidFill>
            <a:schemeClr val="lt1">
              <a:alpha val="0"/>
            </a:schemeClr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dirty="0"/>
              <a:t>L</a:t>
            </a:r>
          </a:p>
        </p:txBody>
      </p:sp>
      <p:sp>
        <p:nvSpPr>
          <p:cNvPr id="12" name="TextovéPole 11"/>
          <p:cNvSpPr txBox="1"/>
          <p:nvPr/>
        </p:nvSpPr>
        <p:spPr>
          <a:xfrm>
            <a:off x="4143375" y="6000750"/>
            <a:ext cx="357188" cy="369888"/>
          </a:xfrm>
          <a:prstGeom prst="rect">
            <a:avLst/>
          </a:prstGeom>
          <a:solidFill>
            <a:schemeClr val="lt1">
              <a:alpha val="0"/>
            </a:schemeClr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dirty="0"/>
              <a:t>K</a:t>
            </a:r>
          </a:p>
        </p:txBody>
      </p:sp>
      <p:sp>
        <p:nvSpPr>
          <p:cNvPr id="13" name="TextovéPole 12"/>
          <p:cNvSpPr txBox="1"/>
          <p:nvPr/>
        </p:nvSpPr>
        <p:spPr>
          <a:xfrm>
            <a:off x="4143375" y="3786188"/>
            <a:ext cx="357188" cy="369887"/>
          </a:xfrm>
          <a:prstGeom prst="rect">
            <a:avLst/>
          </a:prstGeom>
          <a:solidFill>
            <a:schemeClr val="lt1">
              <a:alpha val="0"/>
            </a:schemeClr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dirty="0"/>
              <a:t>N</a:t>
            </a:r>
          </a:p>
        </p:txBody>
      </p:sp>
      <p:sp>
        <p:nvSpPr>
          <p:cNvPr id="14" name="TextovéPole 13"/>
          <p:cNvSpPr txBox="1"/>
          <p:nvPr/>
        </p:nvSpPr>
        <p:spPr>
          <a:xfrm>
            <a:off x="7715250" y="3714750"/>
            <a:ext cx="357188" cy="369888"/>
          </a:xfrm>
          <a:prstGeom prst="rect">
            <a:avLst/>
          </a:prstGeom>
          <a:solidFill>
            <a:schemeClr val="lt1">
              <a:alpha val="0"/>
            </a:schemeClr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dirty="0"/>
              <a:t>M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cs-CZ" dirty="0" smtClean="0">
                <a:solidFill>
                  <a:srgbClr val="FF0000"/>
                </a:solidFill>
              </a:rPr>
              <a:t>Řešení 1</a:t>
            </a:r>
            <a:endParaRPr lang="cs-CZ" dirty="0">
              <a:solidFill>
                <a:srgbClr val="FF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72050"/>
          </a:xfrm>
        </p:spPr>
        <p:txBody>
          <a:bodyPr>
            <a:normAutofit fontScale="92500"/>
          </a:bodyPr>
          <a:lstStyle/>
          <a:p>
            <a:pPr fontAlgn="auto">
              <a:spcAft>
                <a:spcPts val="0"/>
              </a:spcAft>
              <a:buFont typeface="Wingdings 2"/>
              <a:buNone/>
              <a:defRPr/>
            </a:pPr>
            <a:endParaRPr lang="cs-CZ" dirty="0" smtClean="0"/>
          </a:p>
          <a:p>
            <a:pPr fontAlgn="auto">
              <a:spcAft>
                <a:spcPts val="0"/>
              </a:spcAft>
              <a:buFont typeface="Wingdings 2"/>
              <a:buNone/>
              <a:defRPr/>
            </a:pPr>
            <a:r>
              <a:rPr lang="cs-CZ" sz="2800" dirty="0" smtClean="0"/>
              <a:t>IKLI : IABI = 6 : 4 = 3 : 2 = 1,5</a:t>
            </a:r>
          </a:p>
          <a:p>
            <a:pPr fontAlgn="auto">
              <a:spcAft>
                <a:spcPts val="0"/>
              </a:spcAft>
              <a:buFont typeface="Wingdings 2"/>
              <a:buNone/>
              <a:defRPr/>
            </a:pPr>
            <a:r>
              <a:rPr lang="cs-CZ" sz="2800" dirty="0" smtClean="0"/>
              <a:t>ILMI : IBCI = 3 : 2 = 1,5		totéž číslo k=1,5</a:t>
            </a:r>
          </a:p>
          <a:p>
            <a:pPr fontAlgn="auto">
              <a:spcAft>
                <a:spcPts val="0"/>
              </a:spcAft>
              <a:buFont typeface="Wingdings 2"/>
              <a:buNone/>
              <a:defRPr/>
            </a:pPr>
            <a:r>
              <a:rPr lang="cs-CZ" sz="2800" dirty="0" smtClean="0"/>
              <a:t>KLMN   </a:t>
            </a:r>
            <a:r>
              <a:rPr lang="en-US" sz="2800" dirty="0" smtClean="0"/>
              <a:t>~</a:t>
            </a:r>
            <a:r>
              <a:rPr lang="cs-CZ" sz="2800" dirty="0" smtClean="0"/>
              <a:t>   ABCD</a:t>
            </a:r>
          </a:p>
          <a:p>
            <a:pPr fontAlgn="auto">
              <a:spcAft>
                <a:spcPts val="0"/>
              </a:spcAft>
              <a:buFont typeface="Wingdings 2"/>
              <a:buNone/>
              <a:defRPr/>
            </a:pPr>
            <a:r>
              <a:rPr lang="cs-CZ" sz="2800" dirty="0" smtClean="0"/>
              <a:t>		čteme podobný</a:t>
            </a:r>
          </a:p>
          <a:p>
            <a:pPr fontAlgn="auto">
              <a:spcAft>
                <a:spcPts val="0"/>
              </a:spcAft>
              <a:buFont typeface="Wingdings 2"/>
              <a:buNone/>
              <a:defRPr/>
            </a:pPr>
            <a:r>
              <a:rPr lang="cs-CZ" sz="2800" dirty="0" smtClean="0"/>
              <a:t>S</a:t>
            </a:r>
            <a:r>
              <a:rPr lang="cs-CZ" sz="2800" baseline="-25000" dirty="0" smtClean="0"/>
              <a:t>ABCD </a:t>
            </a:r>
            <a:r>
              <a:rPr lang="cs-CZ" sz="2800" dirty="0" smtClean="0"/>
              <a:t>= a . b			S</a:t>
            </a:r>
            <a:r>
              <a:rPr lang="cs-CZ" sz="2800" baseline="-25000" dirty="0" smtClean="0"/>
              <a:t>KLMN </a:t>
            </a:r>
            <a:r>
              <a:rPr lang="cs-CZ" sz="2800" dirty="0" smtClean="0"/>
              <a:t>= a</a:t>
            </a:r>
            <a:r>
              <a:rPr lang="en-US" sz="2800" dirty="0" smtClean="0"/>
              <a:t>’</a:t>
            </a:r>
            <a:r>
              <a:rPr lang="cs-CZ" sz="2800" dirty="0" smtClean="0"/>
              <a:t> . b</a:t>
            </a:r>
            <a:r>
              <a:rPr lang="en-US" sz="2800" dirty="0" smtClean="0"/>
              <a:t>’</a:t>
            </a:r>
            <a:endParaRPr lang="cs-CZ" sz="2800" dirty="0" smtClean="0"/>
          </a:p>
          <a:p>
            <a:pPr fontAlgn="auto">
              <a:spcAft>
                <a:spcPts val="0"/>
              </a:spcAft>
              <a:buFont typeface="Wingdings 2"/>
              <a:buNone/>
              <a:defRPr/>
            </a:pPr>
            <a:r>
              <a:rPr lang="cs-CZ" sz="2800" dirty="0" smtClean="0"/>
              <a:t>S</a:t>
            </a:r>
            <a:r>
              <a:rPr lang="cs-CZ" sz="2800" baseline="-25000" dirty="0" smtClean="0"/>
              <a:t>ABCD </a:t>
            </a:r>
            <a:r>
              <a:rPr lang="cs-CZ" sz="2800" dirty="0" smtClean="0"/>
              <a:t>= 4 . 2 = 8 cm</a:t>
            </a:r>
            <a:r>
              <a:rPr lang="cs-CZ" sz="2800" baseline="30000" dirty="0" smtClean="0"/>
              <a:t>2</a:t>
            </a:r>
            <a:r>
              <a:rPr lang="cs-CZ" sz="2800" baseline="30000" dirty="0"/>
              <a:t>	</a:t>
            </a:r>
            <a:r>
              <a:rPr lang="cs-CZ" sz="2800" dirty="0" smtClean="0"/>
              <a:t>S</a:t>
            </a:r>
            <a:r>
              <a:rPr lang="cs-CZ" sz="2800" baseline="-25000" dirty="0" smtClean="0"/>
              <a:t>KLMN </a:t>
            </a:r>
            <a:r>
              <a:rPr lang="cs-CZ" sz="2800" dirty="0" smtClean="0"/>
              <a:t>= 6 . 3 = 18 cm</a:t>
            </a:r>
            <a:r>
              <a:rPr lang="cs-CZ" sz="2800" baseline="30000" dirty="0" smtClean="0"/>
              <a:t>2</a:t>
            </a:r>
          </a:p>
          <a:p>
            <a:pPr fontAlgn="auto">
              <a:spcAft>
                <a:spcPts val="0"/>
              </a:spcAft>
              <a:buFont typeface="Wingdings 2"/>
              <a:buNone/>
              <a:defRPr/>
            </a:pPr>
            <a:endParaRPr lang="cs-CZ" sz="2800" baseline="30000" dirty="0"/>
          </a:p>
          <a:p>
            <a:pPr fontAlgn="auto">
              <a:spcAft>
                <a:spcPts val="0"/>
              </a:spcAft>
              <a:buFont typeface="Wingdings 2"/>
              <a:buNone/>
              <a:defRPr/>
            </a:pPr>
            <a:r>
              <a:rPr lang="cs-CZ" sz="2800" dirty="0" smtClean="0"/>
              <a:t>S</a:t>
            </a:r>
            <a:r>
              <a:rPr lang="en-US" sz="2800" dirty="0" smtClean="0"/>
              <a:t>’</a:t>
            </a:r>
            <a:r>
              <a:rPr lang="cs-CZ" sz="2800" dirty="0" smtClean="0"/>
              <a:t> : S = 18 : 8 = 9 : 4 = k</a:t>
            </a:r>
            <a:r>
              <a:rPr lang="cs-CZ" sz="2800" baseline="30000" dirty="0" smtClean="0"/>
              <a:t>2</a:t>
            </a:r>
            <a:endParaRPr lang="cs-CZ" sz="2800" dirty="0" smtClean="0"/>
          </a:p>
          <a:p>
            <a:pPr fontAlgn="auto">
              <a:spcAft>
                <a:spcPts val="0"/>
              </a:spcAft>
              <a:buFont typeface="Wingdings 2"/>
              <a:buNone/>
              <a:defRPr/>
            </a:pPr>
            <a:r>
              <a:rPr lang="cs-CZ" sz="2800" dirty="0" smtClean="0">
                <a:solidFill>
                  <a:srgbClr val="FF0000"/>
                </a:solidFill>
              </a:rPr>
              <a:t>Poměr obsahů podobných rovinných útvarů k</a:t>
            </a:r>
            <a:r>
              <a:rPr lang="cs-CZ" sz="2800" baseline="30000" dirty="0" smtClean="0">
                <a:solidFill>
                  <a:srgbClr val="FF0000"/>
                </a:solidFill>
              </a:rPr>
              <a:t>2</a:t>
            </a:r>
            <a:endParaRPr lang="cs-CZ" sz="2800" dirty="0" smtClean="0">
              <a:solidFill>
                <a:srgbClr val="FF0000"/>
              </a:solidFill>
            </a:endParaRPr>
          </a:p>
          <a:p>
            <a:pPr fontAlgn="auto">
              <a:spcAft>
                <a:spcPts val="0"/>
              </a:spcAft>
              <a:buFont typeface="Wingdings 2"/>
              <a:buNone/>
              <a:defRPr/>
            </a:pPr>
            <a:endParaRPr lang="cs-CZ" dirty="0" smtClean="0"/>
          </a:p>
          <a:p>
            <a:pPr fontAlgn="auto">
              <a:spcAft>
                <a:spcPts val="0"/>
              </a:spcAft>
              <a:buFont typeface="Wingdings 2"/>
              <a:buNone/>
              <a:defRPr/>
            </a:pPr>
            <a:endParaRPr lang="cs-CZ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cs-CZ" dirty="0" smtClean="0">
                <a:solidFill>
                  <a:srgbClr val="FF0000"/>
                </a:solidFill>
              </a:rPr>
              <a:t>Příklad 2</a:t>
            </a:r>
            <a:endParaRPr lang="cs-CZ" dirty="0">
              <a:solidFill>
                <a:srgbClr val="FF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fontAlgn="auto">
              <a:spcAft>
                <a:spcPts val="0"/>
              </a:spcAft>
              <a:buFont typeface="Wingdings 2"/>
              <a:buNone/>
              <a:defRPr/>
            </a:pPr>
            <a:r>
              <a:rPr lang="cs-CZ" sz="2800" dirty="0" smtClean="0"/>
              <a:t>Obdélník ABCD má délky stran 2cm a 4cm. Urči délky stran obdélníku A</a:t>
            </a:r>
            <a:r>
              <a:rPr lang="en-US" sz="2800" dirty="0" smtClean="0"/>
              <a:t>’</a:t>
            </a:r>
            <a:r>
              <a:rPr lang="cs-CZ" sz="2800" dirty="0" smtClean="0"/>
              <a:t>B</a:t>
            </a:r>
            <a:r>
              <a:rPr lang="en-US" sz="2800" dirty="0" smtClean="0"/>
              <a:t>’</a:t>
            </a:r>
            <a:r>
              <a:rPr lang="cs-CZ" sz="2800" dirty="0" smtClean="0"/>
              <a:t>C</a:t>
            </a:r>
            <a:r>
              <a:rPr lang="en-US" sz="2800" dirty="0" smtClean="0"/>
              <a:t>’</a:t>
            </a:r>
            <a:r>
              <a:rPr lang="cs-CZ" sz="2800" dirty="0" smtClean="0"/>
              <a:t>D</a:t>
            </a:r>
            <a:r>
              <a:rPr lang="en-US" sz="2800" dirty="0" smtClean="0"/>
              <a:t>’</a:t>
            </a:r>
            <a:r>
              <a:rPr lang="cs-CZ" sz="2800" dirty="0" smtClean="0"/>
              <a:t>, který je podobný obdélníku ABCD s poměrem podobnosti k = 1/4.</a:t>
            </a:r>
          </a:p>
          <a:p>
            <a:pPr fontAlgn="auto">
              <a:spcAft>
                <a:spcPts val="0"/>
              </a:spcAft>
              <a:buFont typeface="Wingdings 2"/>
              <a:buNone/>
              <a:defRPr/>
            </a:pPr>
            <a:endParaRPr lang="cs-CZ" sz="2800" dirty="0"/>
          </a:p>
          <a:p>
            <a:pPr fontAlgn="auto">
              <a:spcAft>
                <a:spcPts val="0"/>
              </a:spcAft>
              <a:buFont typeface="Wingdings 2"/>
              <a:buNone/>
              <a:defRPr/>
            </a:pPr>
            <a:endParaRPr lang="cs-CZ" sz="2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cs-CZ" dirty="0" smtClean="0">
                <a:solidFill>
                  <a:srgbClr val="FF0000"/>
                </a:solidFill>
              </a:rPr>
              <a:t>Řešení 2</a:t>
            </a:r>
            <a:endParaRPr lang="cs-CZ" dirty="0">
              <a:solidFill>
                <a:srgbClr val="FF0000"/>
              </a:solidFill>
            </a:endParaRPr>
          </a:p>
        </p:txBody>
      </p:sp>
      <p:sp>
        <p:nvSpPr>
          <p:cNvPr id="25602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 2" pitchFamily="18" charset="2"/>
              <a:buNone/>
            </a:pPr>
            <a:r>
              <a:rPr lang="cs-CZ" smtClean="0"/>
              <a:t>a</a:t>
            </a:r>
            <a:r>
              <a:rPr lang="en-US" smtClean="0"/>
              <a:t>’</a:t>
            </a:r>
            <a:r>
              <a:rPr lang="cs-CZ" smtClean="0"/>
              <a:t> = k . a</a:t>
            </a:r>
          </a:p>
          <a:p>
            <a:pPr>
              <a:buFont typeface="Wingdings 2" pitchFamily="18" charset="2"/>
              <a:buNone/>
            </a:pPr>
            <a:r>
              <a:rPr lang="cs-CZ" smtClean="0"/>
              <a:t>b</a:t>
            </a:r>
            <a:r>
              <a:rPr lang="en-US" smtClean="0"/>
              <a:t>’</a:t>
            </a:r>
            <a:r>
              <a:rPr lang="cs-CZ" smtClean="0"/>
              <a:t> = k . b</a:t>
            </a:r>
          </a:p>
          <a:p>
            <a:pPr>
              <a:buFont typeface="Wingdings 2" pitchFamily="18" charset="2"/>
              <a:buNone/>
            </a:pPr>
            <a:endParaRPr lang="cs-CZ" smtClean="0"/>
          </a:p>
          <a:p>
            <a:pPr>
              <a:buFont typeface="Wingdings 2" pitchFamily="18" charset="2"/>
              <a:buNone/>
            </a:pPr>
            <a:r>
              <a:rPr lang="cs-CZ" smtClean="0"/>
              <a:t>a</a:t>
            </a:r>
            <a:r>
              <a:rPr lang="en-US" smtClean="0"/>
              <a:t>’</a:t>
            </a:r>
            <a:r>
              <a:rPr lang="cs-CZ" smtClean="0"/>
              <a:t> = 1/4 . 2 = 0,5 cm</a:t>
            </a:r>
          </a:p>
          <a:p>
            <a:pPr>
              <a:buFont typeface="Wingdings 2" pitchFamily="18" charset="2"/>
              <a:buNone/>
            </a:pPr>
            <a:r>
              <a:rPr lang="cs-CZ" smtClean="0"/>
              <a:t>b</a:t>
            </a:r>
            <a:r>
              <a:rPr lang="en-US" smtClean="0"/>
              <a:t>’</a:t>
            </a:r>
            <a:r>
              <a:rPr lang="cs-CZ" smtClean="0"/>
              <a:t> = 1/4 . 4 = 1 cm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cs-CZ" dirty="0" smtClean="0">
                <a:solidFill>
                  <a:srgbClr val="FF0000"/>
                </a:solidFill>
              </a:rPr>
              <a:t>Příklad 3</a:t>
            </a:r>
            <a:endParaRPr lang="cs-CZ" dirty="0">
              <a:solidFill>
                <a:srgbClr val="FF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fontAlgn="auto">
              <a:spcAft>
                <a:spcPts val="0"/>
              </a:spcAft>
              <a:buFont typeface="Wingdings 2"/>
              <a:buNone/>
              <a:defRPr/>
            </a:pPr>
            <a:r>
              <a:rPr lang="cs-CZ" dirty="0" smtClean="0"/>
              <a:t>Obdélníky ABCD a EFGH jsou podobné. </a:t>
            </a:r>
            <a:endParaRPr lang="cs-CZ" dirty="0"/>
          </a:p>
          <a:p>
            <a:pPr marL="0" fontAlgn="auto">
              <a:spcAft>
                <a:spcPts val="0"/>
              </a:spcAft>
              <a:buFont typeface="Wingdings 2"/>
              <a:buNone/>
              <a:defRPr/>
            </a:pPr>
            <a:r>
              <a:rPr lang="cs-CZ" dirty="0" smtClean="0"/>
              <a:t>Pro IABI=5cm, IBCI=4cm,IEFI=12,5cm určete poměr podobnosti a vypočítejte délku strany FG druhého obdélníku.</a:t>
            </a:r>
            <a:endParaRPr lang="cs-CZ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cs-CZ" dirty="0" smtClean="0">
                <a:solidFill>
                  <a:srgbClr val="FF0000"/>
                </a:solidFill>
              </a:rPr>
              <a:t>Řešení 3</a:t>
            </a:r>
            <a:endParaRPr lang="cs-CZ" dirty="0">
              <a:solidFill>
                <a:srgbClr val="FF0000"/>
              </a:solidFill>
            </a:endParaRPr>
          </a:p>
        </p:txBody>
      </p:sp>
      <p:sp>
        <p:nvSpPr>
          <p:cNvPr id="27650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 2" pitchFamily="18" charset="2"/>
              <a:buNone/>
            </a:pPr>
            <a:r>
              <a:rPr lang="cs-CZ" smtClean="0"/>
              <a:t>IEFI : IABI = 12,5 : 5 = 2,5 </a:t>
            </a:r>
          </a:p>
          <a:p>
            <a:pPr>
              <a:buFont typeface="Wingdings 2" pitchFamily="18" charset="2"/>
              <a:buNone/>
            </a:pPr>
            <a:r>
              <a:rPr lang="cs-CZ" smtClean="0"/>
              <a:t>k = 2,5</a:t>
            </a:r>
          </a:p>
          <a:p>
            <a:pPr>
              <a:buFont typeface="Wingdings 2" pitchFamily="18" charset="2"/>
              <a:buNone/>
            </a:pPr>
            <a:r>
              <a:rPr lang="cs-CZ" smtClean="0"/>
              <a:t>IFGI = k . IBCI</a:t>
            </a:r>
          </a:p>
          <a:p>
            <a:pPr>
              <a:buFont typeface="Wingdings 2" pitchFamily="18" charset="2"/>
              <a:buNone/>
            </a:pPr>
            <a:r>
              <a:rPr lang="cs-CZ" smtClean="0"/>
              <a:t>IFGI = 2,5 . 4 = 10 cm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cs-CZ" dirty="0" smtClean="0">
                <a:solidFill>
                  <a:srgbClr val="FF0000"/>
                </a:solidFill>
              </a:rPr>
              <a:t>Příklad 4</a:t>
            </a:r>
            <a:endParaRPr lang="cs-CZ" dirty="0">
              <a:solidFill>
                <a:srgbClr val="FF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fontAlgn="auto">
              <a:spcAft>
                <a:spcPts val="0"/>
              </a:spcAft>
              <a:buFont typeface="Wingdings 2"/>
              <a:buNone/>
              <a:defRPr/>
            </a:pPr>
            <a:r>
              <a:rPr lang="cs-CZ" sz="2800" dirty="0" smtClean="0"/>
              <a:t>Obdélník O</a:t>
            </a:r>
            <a:r>
              <a:rPr lang="cs-CZ" sz="2800" baseline="-25000" dirty="0" smtClean="0"/>
              <a:t>1</a:t>
            </a:r>
            <a:r>
              <a:rPr lang="cs-CZ" sz="2800" dirty="0" smtClean="0"/>
              <a:t>má strany o délkách a=14 mm, b=20mm.</a:t>
            </a:r>
          </a:p>
          <a:p>
            <a:pPr marL="0" fontAlgn="auto">
              <a:spcAft>
                <a:spcPts val="0"/>
              </a:spcAft>
              <a:buFont typeface="Wingdings 2"/>
              <a:buNone/>
              <a:defRPr/>
            </a:pPr>
            <a:r>
              <a:rPr lang="cs-CZ" sz="2800" dirty="0" smtClean="0"/>
              <a:t>Vypočítej rozměry podobného obdélníku O</a:t>
            </a:r>
            <a:r>
              <a:rPr lang="cs-CZ" sz="2800" baseline="-25000" dirty="0" smtClean="0"/>
              <a:t>2</a:t>
            </a:r>
            <a:r>
              <a:rPr lang="cs-CZ" sz="2800" dirty="0" smtClean="0"/>
              <a:t>, je-li</a:t>
            </a:r>
          </a:p>
          <a:p>
            <a:pPr marL="0" fontAlgn="auto">
              <a:spcAft>
                <a:spcPts val="0"/>
              </a:spcAft>
              <a:buFont typeface="Wingdings 2"/>
              <a:buNone/>
              <a:defRPr/>
            </a:pPr>
            <a:r>
              <a:rPr lang="cs-CZ" sz="2800" dirty="0" smtClean="0"/>
              <a:t>poměr podobnosti 3,5. Pak vypočítej poměr obsahů obdélníků O</a:t>
            </a:r>
            <a:r>
              <a:rPr lang="cs-CZ" sz="2800" baseline="-25000" dirty="0" smtClean="0"/>
              <a:t>1 </a:t>
            </a:r>
            <a:r>
              <a:rPr lang="cs-CZ" sz="2800" dirty="0" smtClean="0"/>
              <a:t>a O</a:t>
            </a:r>
            <a:r>
              <a:rPr lang="cs-CZ" sz="2800" baseline="-25000" dirty="0" smtClean="0"/>
              <a:t>2.</a:t>
            </a:r>
            <a:endParaRPr lang="cs-CZ" sz="2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cs-CZ" dirty="0" smtClean="0">
                <a:solidFill>
                  <a:srgbClr val="FF0000"/>
                </a:solidFill>
              </a:rPr>
              <a:t>Řešení 4</a:t>
            </a:r>
            <a:endParaRPr lang="cs-CZ" dirty="0">
              <a:solidFill>
                <a:srgbClr val="FF0000"/>
              </a:solidFill>
            </a:endParaRPr>
          </a:p>
        </p:txBody>
      </p:sp>
      <p:sp>
        <p:nvSpPr>
          <p:cNvPr id="29698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29175"/>
          </a:xfrm>
        </p:spPr>
        <p:txBody>
          <a:bodyPr/>
          <a:lstStyle/>
          <a:p>
            <a:pPr>
              <a:buFont typeface="Wingdings 2" pitchFamily="18" charset="2"/>
              <a:buNone/>
            </a:pPr>
            <a:r>
              <a:rPr lang="cs-CZ" smtClean="0"/>
              <a:t>a</a:t>
            </a:r>
            <a:r>
              <a:rPr lang="en-US" smtClean="0"/>
              <a:t>’</a:t>
            </a:r>
            <a:r>
              <a:rPr lang="cs-CZ" smtClean="0"/>
              <a:t> = k . a = 3,5 .14 =49 mm</a:t>
            </a:r>
          </a:p>
          <a:p>
            <a:pPr>
              <a:buFont typeface="Wingdings 2" pitchFamily="18" charset="2"/>
              <a:buNone/>
            </a:pPr>
            <a:r>
              <a:rPr lang="cs-CZ" smtClean="0"/>
              <a:t>b</a:t>
            </a:r>
            <a:r>
              <a:rPr lang="en-US" smtClean="0"/>
              <a:t>’</a:t>
            </a:r>
            <a:r>
              <a:rPr lang="cs-CZ" smtClean="0"/>
              <a:t> = k . b = 3,5 . 20 = 70 mm</a:t>
            </a:r>
          </a:p>
          <a:p>
            <a:pPr>
              <a:buFont typeface="Wingdings 2" pitchFamily="18" charset="2"/>
              <a:buNone/>
            </a:pPr>
            <a:endParaRPr lang="cs-CZ" smtClean="0"/>
          </a:p>
          <a:p>
            <a:pPr>
              <a:buFont typeface="Wingdings 2" pitchFamily="18" charset="2"/>
              <a:buNone/>
            </a:pPr>
            <a:r>
              <a:rPr lang="cs-CZ" smtClean="0"/>
              <a:t>Obsah O</a:t>
            </a:r>
            <a:r>
              <a:rPr lang="cs-CZ" baseline="-25000" smtClean="0"/>
              <a:t>1</a:t>
            </a:r>
            <a:endParaRPr lang="cs-CZ" smtClean="0"/>
          </a:p>
          <a:p>
            <a:pPr>
              <a:buFont typeface="Wingdings 2" pitchFamily="18" charset="2"/>
              <a:buNone/>
            </a:pPr>
            <a:r>
              <a:rPr lang="cs-CZ" smtClean="0"/>
              <a:t>S = a . b = 14 . 20 =280 mm</a:t>
            </a:r>
            <a:r>
              <a:rPr lang="cs-CZ" baseline="30000" smtClean="0"/>
              <a:t>2</a:t>
            </a:r>
            <a:endParaRPr lang="cs-CZ" smtClean="0"/>
          </a:p>
          <a:p>
            <a:pPr>
              <a:buFont typeface="Wingdings 2" pitchFamily="18" charset="2"/>
              <a:buNone/>
            </a:pPr>
            <a:r>
              <a:rPr lang="cs-CZ" smtClean="0"/>
              <a:t>Obsah O</a:t>
            </a:r>
            <a:r>
              <a:rPr lang="cs-CZ" baseline="-25000" smtClean="0"/>
              <a:t>2</a:t>
            </a:r>
          </a:p>
          <a:p>
            <a:pPr>
              <a:buFont typeface="Wingdings 2" pitchFamily="18" charset="2"/>
              <a:buNone/>
            </a:pPr>
            <a:r>
              <a:rPr lang="cs-CZ" smtClean="0"/>
              <a:t>S</a:t>
            </a:r>
            <a:r>
              <a:rPr lang="en-US" smtClean="0"/>
              <a:t>’</a:t>
            </a:r>
            <a:r>
              <a:rPr lang="cs-CZ" smtClean="0"/>
              <a:t> = a</a:t>
            </a:r>
            <a:r>
              <a:rPr lang="en-US" smtClean="0"/>
              <a:t>’</a:t>
            </a:r>
            <a:r>
              <a:rPr lang="cs-CZ" smtClean="0"/>
              <a:t> . b</a:t>
            </a:r>
            <a:r>
              <a:rPr lang="en-US" smtClean="0"/>
              <a:t>’</a:t>
            </a:r>
            <a:r>
              <a:rPr lang="cs-CZ" smtClean="0"/>
              <a:t> = 49 . 70 = 3430 mm</a:t>
            </a:r>
            <a:r>
              <a:rPr lang="cs-CZ" baseline="30000" smtClean="0"/>
              <a:t>2</a:t>
            </a:r>
          </a:p>
          <a:p>
            <a:pPr>
              <a:buFont typeface="Wingdings 2" pitchFamily="18" charset="2"/>
              <a:buNone/>
            </a:pPr>
            <a:r>
              <a:rPr lang="cs-CZ" smtClean="0"/>
              <a:t>3430 : 280 = 343 : 28 = 12,25 = k</a:t>
            </a:r>
            <a:r>
              <a:rPr lang="cs-CZ" baseline="30000" smtClean="0"/>
              <a:t>2</a:t>
            </a:r>
            <a:endParaRPr lang="cs-CZ" smtClean="0"/>
          </a:p>
          <a:p>
            <a:pPr>
              <a:buFont typeface="Wingdings 2" pitchFamily="18" charset="2"/>
              <a:buNone/>
            </a:pPr>
            <a:endParaRPr lang="cs-CZ" smtClean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357188"/>
            <a:ext cx="8229600" cy="5768975"/>
          </a:xfrm>
        </p:spPr>
        <p:txBody>
          <a:bodyPr>
            <a:normAutofit fontScale="62500" lnSpcReduction="20000"/>
          </a:bodyPr>
          <a:lstStyle/>
          <a:p>
            <a:pPr fontAlgn="auto">
              <a:spcAft>
                <a:spcPts val="0"/>
              </a:spcAft>
              <a:buFont typeface="Wingdings 2"/>
              <a:buNone/>
              <a:defRPr/>
            </a:pPr>
            <a:r>
              <a:rPr lang="cs-CZ" b="1" dirty="0" smtClean="0"/>
              <a:t>	Anotace:</a:t>
            </a:r>
          </a:p>
          <a:p>
            <a:pPr fontAlgn="auto">
              <a:spcAft>
                <a:spcPts val="0"/>
              </a:spcAft>
              <a:buFont typeface="Wingdings 2"/>
              <a:buNone/>
              <a:defRPr/>
            </a:pPr>
            <a:endParaRPr lang="cs-CZ" dirty="0" smtClean="0"/>
          </a:p>
          <a:p>
            <a:pPr fontAlgn="auto">
              <a:spcAft>
                <a:spcPts val="0"/>
              </a:spcAft>
              <a:buFont typeface="Wingdings 2"/>
              <a:buNone/>
              <a:defRPr/>
            </a:pPr>
            <a:r>
              <a:rPr lang="cs-CZ" dirty="0" smtClean="0"/>
              <a:t>	</a:t>
            </a:r>
          </a:p>
          <a:p>
            <a:pPr algn="just" fontAlgn="auto">
              <a:spcAft>
                <a:spcPts val="0"/>
              </a:spcAft>
              <a:buFont typeface="Wingdings 2"/>
              <a:buNone/>
              <a:defRPr/>
            </a:pPr>
            <a:r>
              <a:rPr lang="cs-CZ" dirty="0" smtClean="0"/>
              <a:t>	V této prezentaci se žáci seznamují s vlastnostmi podobných útvarů a poměrem podobnosti. Zjišťují, které rovinné obrazce jsou podobné, určují poměr podobnosti a správně zapisují podobnost.</a:t>
            </a:r>
          </a:p>
          <a:p>
            <a:pPr algn="just" fontAlgn="auto">
              <a:spcAft>
                <a:spcPts val="0"/>
              </a:spcAft>
              <a:buFont typeface="Wingdings 2"/>
              <a:buNone/>
              <a:defRPr/>
            </a:pPr>
            <a:r>
              <a:rPr lang="cs-CZ" dirty="0" smtClean="0"/>
              <a:t>	Žákům jsou zadány postupně příklady, ve kterých zjišťují zda obdélníky jsou podobné, porovnávají jejich obsahy a zjišťují rozměry podobného obdélníka. Každý příklad je doplněn řešením. </a:t>
            </a:r>
          </a:p>
          <a:p>
            <a:pPr fontAlgn="auto">
              <a:spcAft>
                <a:spcPts val="0"/>
              </a:spcAft>
              <a:buFont typeface="Wingdings 2"/>
              <a:buNone/>
              <a:defRPr/>
            </a:pPr>
            <a:r>
              <a:rPr lang="cs-CZ" dirty="0" smtClean="0"/>
              <a:t>	</a:t>
            </a:r>
          </a:p>
          <a:p>
            <a:pPr fontAlgn="auto">
              <a:spcAft>
                <a:spcPts val="0"/>
              </a:spcAft>
              <a:buFont typeface="Wingdings 2"/>
              <a:buNone/>
              <a:defRPr/>
            </a:pPr>
            <a:endParaRPr lang="cs-CZ" u="sng" dirty="0" smtClean="0"/>
          </a:p>
          <a:p>
            <a:pPr fontAlgn="auto">
              <a:spcAft>
                <a:spcPts val="0"/>
              </a:spcAft>
              <a:buFont typeface="Wingdings 2"/>
              <a:buNone/>
              <a:defRPr/>
            </a:pPr>
            <a:endParaRPr lang="cs-CZ" u="sng" dirty="0" smtClean="0"/>
          </a:p>
          <a:p>
            <a:pPr fontAlgn="auto">
              <a:spcAft>
                <a:spcPts val="0"/>
              </a:spcAft>
              <a:buFont typeface="Wingdings 2"/>
              <a:buNone/>
              <a:defRPr/>
            </a:pPr>
            <a:endParaRPr lang="cs-CZ" u="sng" dirty="0" smtClean="0"/>
          </a:p>
          <a:p>
            <a:pPr fontAlgn="auto">
              <a:spcAft>
                <a:spcPts val="0"/>
              </a:spcAft>
              <a:buFont typeface="Wingdings 2"/>
              <a:buNone/>
              <a:defRPr/>
            </a:pPr>
            <a:endParaRPr lang="cs-CZ" u="sng" dirty="0" smtClean="0"/>
          </a:p>
          <a:p>
            <a:pPr fontAlgn="auto">
              <a:spcAft>
                <a:spcPts val="0"/>
              </a:spcAft>
              <a:buFont typeface="Wingdings 2"/>
              <a:buNone/>
              <a:defRPr/>
            </a:pPr>
            <a:r>
              <a:rPr lang="cs-CZ" b="1" dirty="0" smtClean="0"/>
              <a:t>	</a:t>
            </a:r>
            <a:r>
              <a:rPr lang="cs-CZ" b="1" u="sng" dirty="0" smtClean="0"/>
              <a:t>Použité zdroje:</a:t>
            </a:r>
          </a:p>
          <a:p>
            <a:pPr fontAlgn="auto">
              <a:spcAft>
                <a:spcPts val="0"/>
              </a:spcAft>
              <a:buFont typeface="Wingdings 2"/>
              <a:buNone/>
              <a:defRPr/>
            </a:pPr>
            <a:r>
              <a:rPr lang="cs-CZ" dirty="0" smtClean="0"/>
              <a:t>	Karel Kindl: Matematika- Přehled učiva základní školy, vydání 3., Praha 1980, Státní pedagogické nakladatelství, počet stran 408 ,SPN 5-43-11/3, 14-388-80</a:t>
            </a:r>
          </a:p>
          <a:p>
            <a:pPr fontAlgn="auto">
              <a:spcAft>
                <a:spcPts val="0"/>
              </a:spcAft>
              <a:buFont typeface="Wingdings 2"/>
              <a:buNone/>
              <a:defRPr/>
            </a:pPr>
            <a:r>
              <a:rPr lang="cs-CZ" dirty="0" smtClean="0"/>
              <a:t>	Odvárko Oldřich- Kadleček Jiří:  Matematika pro 9. ročník ZŠ  2.díl , 1.vydání 2000,  </a:t>
            </a:r>
            <a:r>
              <a:rPr lang="cs-CZ" dirty="0" err="1" smtClean="0"/>
              <a:t>Prometheus</a:t>
            </a:r>
            <a:r>
              <a:rPr lang="cs-CZ" dirty="0" smtClean="0"/>
              <a:t>, počet stran 91, ISBN 80-7196-208-2</a:t>
            </a:r>
          </a:p>
          <a:p>
            <a:pPr fontAlgn="auto">
              <a:spcAft>
                <a:spcPts val="0"/>
              </a:spcAft>
              <a:buFont typeface="Wingdings 2"/>
              <a:buNone/>
              <a:defRPr/>
            </a:pPr>
            <a:endParaRPr lang="cs-CZ" b="1" u="sng" dirty="0" smtClean="0"/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ulka 1"/>
          <p:cNvGraphicFramePr>
            <a:graphicFrameLocks noGrp="1"/>
          </p:cNvGraphicFramePr>
          <p:nvPr/>
        </p:nvGraphicFramePr>
        <p:xfrm>
          <a:off x="642938" y="928688"/>
          <a:ext cx="6477000" cy="364648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573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7170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7157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7636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29381">
                <a:tc>
                  <a:txBody>
                    <a:bodyPr/>
                    <a:lstStyle/>
                    <a:p>
                      <a:r>
                        <a:rPr lang="cs-CZ" dirty="0" smtClean="0"/>
                        <a:t>Autor</a:t>
                      </a:r>
                      <a:endParaRPr lang="cs-CZ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r>
                        <a:rPr lang="cs-CZ" dirty="0" smtClean="0"/>
                        <a:t>Mgr.  Hana </a:t>
                      </a:r>
                      <a:r>
                        <a:rPr lang="cs-CZ" dirty="0" err="1" smtClean="0"/>
                        <a:t>Kuříková</a:t>
                      </a:r>
                      <a:endParaRPr lang="cs-CZ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29381">
                <a:tc>
                  <a:txBody>
                    <a:bodyPr/>
                    <a:lstStyle/>
                    <a:p>
                      <a:r>
                        <a:rPr lang="cs-CZ" dirty="0" smtClean="0"/>
                        <a:t>Vytvořeno dne</a:t>
                      </a:r>
                      <a:endParaRPr lang="cs-CZ" dirty="0"/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r>
                        <a:rPr lang="cs-CZ" dirty="0" smtClean="0"/>
                        <a:t>11.11.2011</a:t>
                      </a:r>
                      <a:endParaRPr lang="cs-CZ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29381">
                <a:tc>
                  <a:txBody>
                    <a:bodyPr/>
                    <a:lstStyle/>
                    <a:p>
                      <a:r>
                        <a:rPr lang="cs-CZ" dirty="0" smtClean="0"/>
                        <a:t>Odpilotováno dne</a:t>
                      </a:r>
                      <a:endParaRPr lang="cs-CZ" dirty="0"/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19.1.2012</a:t>
                      </a:r>
                    </a:p>
                    <a:p>
                      <a:r>
                        <a:rPr lang="cs-CZ" baseline="0" dirty="0" smtClean="0"/>
                        <a:t> </a:t>
                      </a:r>
                      <a:r>
                        <a:rPr lang="cs-CZ" dirty="0" smtClean="0"/>
                        <a:t>20.1.2012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ve třídě</a:t>
                      </a:r>
                      <a:endParaRPr lang="cs-CZ" dirty="0"/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9.A</a:t>
                      </a:r>
                    </a:p>
                    <a:p>
                      <a:r>
                        <a:rPr lang="cs-CZ" dirty="0" smtClean="0"/>
                        <a:t>9.B</a:t>
                      </a:r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29381">
                <a:tc>
                  <a:txBody>
                    <a:bodyPr/>
                    <a:lstStyle/>
                    <a:p>
                      <a:r>
                        <a:rPr lang="cs-CZ" dirty="0" smtClean="0"/>
                        <a:t>Vzdělávací oblast</a:t>
                      </a:r>
                      <a:endParaRPr lang="cs-CZ" dirty="0"/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r>
                        <a:rPr lang="cs-CZ" dirty="0" smtClean="0"/>
                        <a:t>Matematika a její aplikace</a:t>
                      </a:r>
                      <a:endParaRPr lang="cs-CZ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29381">
                <a:tc>
                  <a:txBody>
                    <a:bodyPr/>
                    <a:lstStyle/>
                    <a:p>
                      <a:r>
                        <a:rPr lang="cs-CZ" dirty="0" smtClean="0"/>
                        <a:t>Vzdělávací obor</a:t>
                      </a:r>
                      <a:endParaRPr lang="cs-CZ" dirty="0"/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r>
                        <a:rPr lang="cs-CZ" dirty="0" smtClean="0"/>
                        <a:t>Matematika</a:t>
                      </a:r>
                      <a:endParaRPr lang="cs-CZ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29381">
                <a:tc>
                  <a:txBody>
                    <a:bodyPr/>
                    <a:lstStyle/>
                    <a:p>
                      <a:r>
                        <a:rPr lang="cs-CZ" dirty="0" smtClean="0"/>
                        <a:t>Tematický okruh</a:t>
                      </a:r>
                      <a:endParaRPr lang="cs-CZ" dirty="0"/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r>
                        <a:rPr lang="cs-CZ" dirty="0" smtClean="0"/>
                        <a:t>Matematika 9. ročník</a:t>
                      </a:r>
                      <a:endParaRPr lang="cs-CZ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29381">
                <a:tc>
                  <a:txBody>
                    <a:bodyPr/>
                    <a:lstStyle/>
                    <a:p>
                      <a:r>
                        <a:rPr lang="cs-CZ" dirty="0" smtClean="0"/>
                        <a:t>Téma</a:t>
                      </a:r>
                      <a:endParaRPr lang="cs-CZ" dirty="0"/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r>
                        <a:rPr lang="cs-CZ" dirty="0" smtClean="0"/>
                        <a:t>Podobnost</a:t>
                      </a:r>
                      <a:r>
                        <a:rPr lang="cs-CZ" baseline="0" dirty="0" smtClean="0"/>
                        <a:t> geometrických útvarů</a:t>
                      </a:r>
                      <a:endParaRPr lang="cs-CZ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29381">
                <a:tc>
                  <a:txBody>
                    <a:bodyPr/>
                    <a:lstStyle/>
                    <a:p>
                      <a:r>
                        <a:rPr lang="cs-CZ" dirty="0" smtClean="0"/>
                        <a:t>Klíčová slova</a:t>
                      </a:r>
                      <a:endParaRPr lang="cs-CZ" dirty="0"/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r>
                        <a:rPr lang="cs-CZ" dirty="0" smtClean="0"/>
                        <a:t>Poměr podobnosti, podobnost,obraz,vzor</a:t>
                      </a:r>
                      <a:endParaRPr lang="cs-CZ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cs-CZ" dirty="0" smtClean="0">
                <a:solidFill>
                  <a:srgbClr val="FF0000"/>
                </a:solidFill>
              </a:rPr>
              <a:t>PODOBNOST GEOMETRICKÝCH ÚTVARŮ</a:t>
            </a:r>
            <a:endParaRPr lang="cs-CZ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642938"/>
            <a:ext cx="8229600" cy="5483225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buFont typeface="Wingdings 2" pitchFamily="18" charset="2"/>
              <a:buNone/>
            </a:pPr>
            <a:r>
              <a:rPr lang="cs-CZ" smtClean="0">
                <a:solidFill>
                  <a:srgbClr val="7030A0"/>
                </a:solidFill>
              </a:rPr>
              <a:t>Co znamená slovo podobný?</a:t>
            </a:r>
          </a:p>
          <a:p>
            <a:pPr>
              <a:lnSpc>
                <a:spcPct val="90000"/>
              </a:lnSpc>
              <a:buFont typeface="Wingdings 2" pitchFamily="18" charset="2"/>
              <a:buNone/>
            </a:pPr>
            <a:endParaRPr lang="cs-CZ" smtClean="0"/>
          </a:p>
          <a:p>
            <a:pPr>
              <a:lnSpc>
                <a:spcPct val="90000"/>
              </a:lnSpc>
              <a:buFont typeface="Wingdings 2" pitchFamily="18" charset="2"/>
              <a:buNone/>
            </a:pPr>
            <a:r>
              <a:rPr lang="cs-CZ" smtClean="0"/>
              <a:t>Význam slova podobný znáte z praxe</a:t>
            </a:r>
          </a:p>
          <a:p>
            <a:pPr>
              <a:lnSpc>
                <a:spcPct val="90000"/>
              </a:lnSpc>
              <a:buFont typeface="Wingdings 2" pitchFamily="18" charset="2"/>
              <a:buNone/>
            </a:pPr>
            <a:r>
              <a:rPr lang="cs-CZ" smtClean="0">
                <a:solidFill>
                  <a:srgbClr val="00B050"/>
                </a:solidFill>
              </a:rPr>
              <a:t>Jmenuj obory:</a:t>
            </a:r>
          </a:p>
          <a:p>
            <a:pPr>
              <a:lnSpc>
                <a:spcPct val="90000"/>
              </a:lnSpc>
              <a:buFont typeface="Wingdings 2" pitchFamily="18" charset="2"/>
              <a:buNone/>
            </a:pPr>
            <a:r>
              <a:rPr lang="cs-CZ" smtClean="0">
                <a:solidFill>
                  <a:srgbClr val="00B0F0"/>
                </a:solidFill>
              </a:rPr>
              <a:t>Zeměpis	</a:t>
            </a:r>
            <a:r>
              <a:rPr lang="cs-CZ" smtClean="0"/>
              <a:t>		dvě mapy</a:t>
            </a:r>
            <a:r>
              <a:rPr lang="cs-CZ" smtClean="0">
                <a:latin typeface="Arial" charset="0"/>
              </a:rPr>
              <a:t> </a:t>
            </a:r>
            <a:r>
              <a:rPr lang="cs-CZ" smtClean="0"/>
              <a:t>téhož území 				měřítko</a:t>
            </a:r>
          </a:p>
          <a:p>
            <a:pPr>
              <a:lnSpc>
                <a:spcPct val="90000"/>
              </a:lnSpc>
              <a:buFont typeface="Wingdings 2" pitchFamily="18" charset="2"/>
              <a:buNone/>
            </a:pPr>
            <a:r>
              <a:rPr lang="cs-CZ" smtClean="0">
                <a:solidFill>
                  <a:srgbClr val="00B0F0"/>
                </a:solidFill>
              </a:rPr>
              <a:t>Stavitelství</a:t>
            </a:r>
            <a:r>
              <a:rPr lang="cs-CZ" smtClean="0"/>
              <a:t>		plány domu</a:t>
            </a:r>
          </a:p>
          <a:p>
            <a:pPr>
              <a:lnSpc>
                <a:spcPct val="90000"/>
              </a:lnSpc>
              <a:buFont typeface="Wingdings 2" pitchFamily="18" charset="2"/>
              <a:buNone/>
            </a:pPr>
            <a:r>
              <a:rPr lang="cs-CZ" smtClean="0">
                <a:solidFill>
                  <a:srgbClr val="00B0F0"/>
                </a:solidFill>
              </a:rPr>
              <a:t>Konstrukce</a:t>
            </a:r>
            <a:r>
              <a:rPr lang="cs-CZ" smtClean="0"/>
              <a:t>		technické výkresy</a:t>
            </a:r>
          </a:p>
          <a:p>
            <a:pPr>
              <a:lnSpc>
                <a:spcPct val="90000"/>
              </a:lnSpc>
              <a:buFont typeface="Wingdings 2" pitchFamily="18" charset="2"/>
              <a:buNone/>
            </a:pPr>
            <a:r>
              <a:rPr lang="cs-CZ" smtClean="0"/>
              <a:t>					fotografie </a:t>
            </a:r>
          </a:p>
          <a:p>
            <a:pPr>
              <a:lnSpc>
                <a:spcPct val="90000"/>
              </a:lnSpc>
              <a:buFont typeface="Wingdings 2" pitchFamily="18" charset="2"/>
              <a:buNone/>
            </a:pPr>
            <a:r>
              <a:rPr lang="cs-CZ" smtClean="0">
                <a:solidFill>
                  <a:srgbClr val="00B0F0"/>
                </a:solidFill>
              </a:rPr>
              <a:t>Geometrie</a:t>
            </a:r>
            <a:r>
              <a:rPr lang="cs-CZ" smtClean="0"/>
              <a:t>		</a:t>
            </a:r>
            <a:r>
              <a:rPr lang="cs-CZ" smtClean="0">
                <a:latin typeface="Arial" charset="0"/>
              </a:rPr>
              <a:t>        </a:t>
            </a:r>
            <a:r>
              <a:rPr lang="cs-CZ" smtClean="0"/>
              <a:t>čtverce, kruhy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cs-CZ" dirty="0" smtClean="0">
                <a:solidFill>
                  <a:srgbClr val="FF0000"/>
                </a:solidFill>
              </a:rPr>
              <a:t>Definice podobnosti</a:t>
            </a:r>
            <a:endParaRPr lang="cs-CZ" dirty="0">
              <a:solidFill>
                <a:srgbClr val="FF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00613"/>
          </a:xfrm>
        </p:spPr>
        <p:txBody>
          <a:bodyPr>
            <a:normAutofit fontScale="92500"/>
          </a:bodyPr>
          <a:lstStyle/>
          <a:p>
            <a:pPr fontAlgn="auto">
              <a:spcAft>
                <a:spcPts val="0"/>
              </a:spcAft>
              <a:buFont typeface="Wingdings 2"/>
              <a:buNone/>
              <a:defRPr/>
            </a:pPr>
            <a:r>
              <a:rPr lang="cs-CZ" dirty="0" smtClean="0">
                <a:solidFill>
                  <a:srgbClr val="FF0000"/>
                </a:solidFill>
              </a:rPr>
              <a:t>Dva geometrické útvary jsou podobné, jestliže</a:t>
            </a:r>
          </a:p>
          <a:p>
            <a:pPr fontAlgn="auto">
              <a:spcAft>
                <a:spcPts val="0"/>
              </a:spcAft>
              <a:buFont typeface="Wingdings 2"/>
              <a:buNone/>
              <a:defRPr/>
            </a:pPr>
            <a:r>
              <a:rPr lang="cs-CZ" dirty="0">
                <a:solidFill>
                  <a:srgbClr val="FF0000"/>
                </a:solidFill>
              </a:rPr>
              <a:t>p</a:t>
            </a:r>
            <a:r>
              <a:rPr lang="cs-CZ" dirty="0" smtClean="0">
                <a:solidFill>
                  <a:srgbClr val="FF0000"/>
                </a:solidFill>
              </a:rPr>
              <a:t>oměry délek všech dvojic odpovídajících</a:t>
            </a:r>
          </a:p>
          <a:p>
            <a:pPr fontAlgn="auto">
              <a:spcAft>
                <a:spcPts val="0"/>
              </a:spcAft>
              <a:buFont typeface="Wingdings 2"/>
              <a:buNone/>
              <a:defRPr/>
            </a:pPr>
            <a:r>
              <a:rPr lang="cs-CZ" dirty="0" smtClean="0">
                <a:solidFill>
                  <a:srgbClr val="FF0000"/>
                </a:solidFill>
              </a:rPr>
              <a:t>úseček těchto útvarů se rovnají témuž číslu k.</a:t>
            </a:r>
          </a:p>
          <a:p>
            <a:pPr fontAlgn="auto">
              <a:spcAft>
                <a:spcPts val="0"/>
              </a:spcAft>
              <a:buFont typeface="Wingdings 2"/>
              <a:buNone/>
              <a:defRPr/>
            </a:pPr>
            <a:r>
              <a:rPr lang="cs-CZ" dirty="0" smtClean="0">
                <a:solidFill>
                  <a:srgbClr val="FF0000"/>
                </a:solidFill>
              </a:rPr>
              <a:t>Toto číslo k se nazývá poměr podobnosti.</a:t>
            </a:r>
          </a:p>
          <a:p>
            <a:pPr fontAlgn="auto">
              <a:spcAft>
                <a:spcPts val="0"/>
              </a:spcAft>
              <a:buFont typeface="Wingdings 2"/>
              <a:buNone/>
              <a:defRPr/>
            </a:pPr>
            <a:endParaRPr lang="cs-CZ" dirty="0"/>
          </a:p>
          <a:p>
            <a:pPr fontAlgn="auto">
              <a:spcAft>
                <a:spcPts val="0"/>
              </a:spcAft>
              <a:buFont typeface="Wingdings 2"/>
              <a:buNone/>
              <a:defRPr/>
            </a:pPr>
            <a:r>
              <a:rPr lang="cs-CZ" dirty="0" smtClean="0"/>
              <a:t>Zápis:  obraz ku vzoru!</a:t>
            </a:r>
          </a:p>
          <a:p>
            <a:pPr fontAlgn="auto">
              <a:spcAft>
                <a:spcPts val="0"/>
              </a:spcAft>
              <a:buFont typeface="Wingdings 2"/>
              <a:buNone/>
              <a:defRPr/>
            </a:pPr>
            <a:r>
              <a:rPr lang="cs-CZ" dirty="0" smtClean="0"/>
              <a:t>a</a:t>
            </a:r>
            <a:r>
              <a:rPr lang="en-US" dirty="0" smtClean="0"/>
              <a:t>’</a:t>
            </a:r>
            <a:r>
              <a:rPr lang="cs-CZ" dirty="0" smtClean="0"/>
              <a:t> : a = I</a:t>
            </a:r>
            <a:r>
              <a:rPr lang="en-US" dirty="0" smtClean="0"/>
              <a:t>A’B’</a:t>
            </a:r>
            <a:r>
              <a:rPr lang="cs-CZ" dirty="0" smtClean="0"/>
              <a:t>I : IABI = k</a:t>
            </a:r>
          </a:p>
          <a:p>
            <a:pPr fontAlgn="auto">
              <a:spcAft>
                <a:spcPts val="0"/>
              </a:spcAft>
              <a:buFont typeface="Wingdings 2"/>
              <a:buNone/>
              <a:defRPr/>
            </a:pPr>
            <a:r>
              <a:rPr lang="cs-CZ" dirty="0" smtClean="0"/>
              <a:t>podobnost zapisujeme   a</a:t>
            </a:r>
            <a:r>
              <a:rPr lang="en-US" dirty="0" smtClean="0"/>
              <a:t>’</a:t>
            </a:r>
            <a:r>
              <a:rPr lang="cs-CZ" dirty="0" smtClean="0"/>
              <a:t> </a:t>
            </a:r>
            <a:r>
              <a:rPr lang="en-US" dirty="0" smtClean="0"/>
              <a:t>~</a:t>
            </a:r>
            <a:r>
              <a:rPr lang="cs-CZ" dirty="0" smtClean="0"/>
              <a:t> a  </a:t>
            </a:r>
          </a:p>
          <a:p>
            <a:pPr fontAlgn="auto">
              <a:spcAft>
                <a:spcPts val="0"/>
              </a:spcAft>
              <a:buFont typeface="Wingdings 2"/>
              <a:buNone/>
              <a:defRPr/>
            </a:pPr>
            <a:endParaRPr lang="cs-CZ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cs-CZ" dirty="0" smtClean="0">
                <a:solidFill>
                  <a:srgbClr val="FF0000"/>
                </a:solidFill>
              </a:rPr>
              <a:t>Poměr podobnosti</a:t>
            </a:r>
            <a:endParaRPr lang="cs-CZ" dirty="0">
              <a:solidFill>
                <a:srgbClr val="FF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 lnSpcReduction="10000"/>
          </a:bodyPr>
          <a:lstStyle/>
          <a:p>
            <a:pPr fontAlgn="auto">
              <a:spcAft>
                <a:spcPts val="0"/>
              </a:spcAft>
              <a:buFont typeface="Wingdings 2"/>
              <a:buNone/>
              <a:defRPr/>
            </a:pPr>
            <a:r>
              <a:rPr lang="cs-CZ" dirty="0" smtClean="0"/>
              <a:t>					k </a:t>
            </a:r>
            <a:r>
              <a:rPr lang="en-US" dirty="0" smtClean="0"/>
              <a:t>&gt; </a:t>
            </a:r>
            <a:r>
              <a:rPr lang="cs-CZ" dirty="0" smtClean="0"/>
              <a:t>1</a:t>
            </a:r>
          </a:p>
          <a:p>
            <a:pPr fontAlgn="auto">
              <a:spcAft>
                <a:spcPts val="0"/>
              </a:spcAft>
              <a:buFont typeface="Wingdings 2"/>
              <a:buNone/>
              <a:defRPr/>
            </a:pPr>
            <a:r>
              <a:rPr lang="cs-CZ" dirty="0"/>
              <a:t>	</a:t>
            </a:r>
            <a:r>
              <a:rPr lang="cs-CZ" dirty="0" smtClean="0"/>
              <a:t>			zvětšení délek</a:t>
            </a:r>
          </a:p>
          <a:p>
            <a:pPr fontAlgn="auto">
              <a:spcAft>
                <a:spcPts val="0"/>
              </a:spcAft>
              <a:buFont typeface="Wingdings 2"/>
              <a:buNone/>
              <a:defRPr/>
            </a:pPr>
            <a:endParaRPr lang="cs-CZ" dirty="0"/>
          </a:p>
          <a:p>
            <a:pPr fontAlgn="auto">
              <a:spcAft>
                <a:spcPts val="0"/>
              </a:spcAft>
              <a:buFont typeface="Wingdings 2"/>
              <a:buNone/>
              <a:defRPr/>
            </a:pPr>
            <a:r>
              <a:rPr lang="cs-CZ" dirty="0" smtClean="0"/>
              <a:t>					k</a:t>
            </a:r>
            <a:r>
              <a:rPr lang="en-US" dirty="0" smtClean="0"/>
              <a:t> &lt; 1</a:t>
            </a:r>
            <a:endParaRPr lang="cs-CZ" dirty="0" smtClean="0"/>
          </a:p>
          <a:p>
            <a:pPr fontAlgn="auto">
              <a:spcAft>
                <a:spcPts val="0"/>
              </a:spcAft>
              <a:buFont typeface="Wingdings 2"/>
              <a:buNone/>
              <a:defRPr/>
            </a:pPr>
            <a:r>
              <a:rPr lang="cs-CZ" dirty="0"/>
              <a:t>	</a:t>
            </a:r>
            <a:r>
              <a:rPr lang="cs-CZ" dirty="0" smtClean="0"/>
              <a:t>			zmenšení délek</a:t>
            </a:r>
          </a:p>
          <a:p>
            <a:pPr fontAlgn="auto">
              <a:spcAft>
                <a:spcPts val="0"/>
              </a:spcAft>
              <a:buFont typeface="Wingdings 2"/>
              <a:buNone/>
              <a:defRPr/>
            </a:pPr>
            <a:endParaRPr lang="cs-CZ" dirty="0" smtClean="0"/>
          </a:p>
          <a:p>
            <a:pPr fontAlgn="auto">
              <a:spcAft>
                <a:spcPts val="0"/>
              </a:spcAft>
              <a:buFont typeface="Wingdings 2"/>
              <a:buNone/>
              <a:defRPr/>
            </a:pPr>
            <a:r>
              <a:rPr lang="cs-CZ" dirty="0"/>
              <a:t>	</a:t>
            </a:r>
            <a:r>
              <a:rPr lang="cs-CZ" dirty="0" smtClean="0"/>
              <a:t>				k = 1</a:t>
            </a:r>
          </a:p>
          <a:p>
            <a:pPr fontAlgn="auto">
              <a:spcAft>
                <a:spcPts val="0"/>
              </a:spcAft>
              <a:buFont typeface="Wingdings 2"/>
              <a:buNone/>
              <a:defRPr/>
            </a:pPr>
            <a:r>
              <a:rPr lang="cs-CZ" dirty="0"/>
              <a:t>	</a:t>
            </a:r>
            <a:r>
              <a:rPr lang="cs-CZ" dirty="0" smtClean="0"/>
              <a:t>			zachování délek</a:t>
            </a:r>
          </a:p>
          <a:p>
            <a:pPr algn="ctr" fontAlgn="auto">
              <a:spcAft>
                <a:spcPts val="0"/>
              </a:spcAft>
              <a:buFont typeface="Wingdings 2"/>
              <a:buNone/>
              <a:defRPr/>
            </a:pPr>
            <a:r>
              <a:rPr lang="cs-CZ" dirty="0"/>
              <a:t>	</a:t>
            </a:r>
            <a:r>
              <a:rPr lang="cs-CZ" dirty="0" smtClean="0"/>
              <a:t>(shodnost)</a:t>
            </a:r>
            <a:endParaRPr lang="cs-CZ" dirty="0"/>
          </a:p>
        </p:txBody>
      </p:sp>
      <p:sp>
        <p:nvSpPr>
          <p:cNvPr id="4" name="Lichoběžník 3"/>
          <p:cNvSpPr/>
          <p:nvPr/>
        </p:nvSpPr>
        <p:spPr>
          <a:xfrm>
            <a:off x="1214438" y="1643063"/>
            <a:ext cx="1214437" cy="785812"/>
          </a:xfrm>
          <a:prstGeom prst="trapezoi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cs-CZ"/>
          </a:p>
        </p:txBody>
      </p:sp>
      <p:sp>
        <p:nvSpPr>
          <p:cNvPr id="5" name="Lichoběžník 4"/>
          <p:cNvSpPr/>
          <p:nvPr/>
        </p:nvSpPr>
        <p:spPr>
          <a:xfrm>
            <a:off x="6286500" y="1214438"/>
            <a:ext cx="2286000" cy="1357312"/>
          </a:xfrm>
          <a:prstGeom prst="trapezoi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cs-CZ"/>
          </a:p>
        </p:txBody>
      </p:sp>
      <p:sp>
        <p:nvSpPr>
          <p:cNvPr id="6" name="Lichoběžník 5"/>
          <p:cNvSpPr/>
          <p:nvPr/>
        </p:nvSpPr>
        <p:spPr>
          <a:xfrm>
            <a:off x="857250" y="3357563"/>
            <a:ext cx="2143125" cy="1214437"/>
          </a:xfrm>
          <a:prstGeom prst="trapezoi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cs-CZ"/>
          </a:p>
        </p:txBody>
      </p:sp>
      <p:sp>
        <p:nvSpPr>
          <p:cNvPr id="7" name="Lichoběžník 6"/>
          <p:cNvSpPr/>
          <p:nvPr/>
        </p:nvSpPr>
        <p:spPr>
          <a:xfrm>
            <a:off x="6500813" y="3429000"/>
            <a:ext cx="1643062" cy="928688"/>
          </a:xfrm>
          <a:prstGeom prst="trapezoi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cs-CZ"/>
          </a:p>
        </p:txBody>
      </p:sp>
      <p:sp>
        <p:nvSpPr>
          <p:cNvPr id="8" name="Lichoběžník 7"/>
          <p:cNvSpPr/>
          <p:nvPr/>
        </p:nvSpPr>
        <p:spPr>
          <a:xfrm>
            <a:off x="1285875" y="5286375"/>
            <a:ext cx="1357313" cy="785813"/>
          </a:xfrm>
          <a:prstGeom prst="trapezoi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cs-CZ"/>
          </a:p>
        </p:txBody>
      </p:sp>
      <p:sp>
        <p:nvSpPr>
          <p:cNvPr id="9" name="Lichoběžník 8"/>
          <p:cNvSpPr/>
          <p:nvPr/>
        </p:nvSpPr>
        <p:spPr>
          <a:xfrm>
            <a:off x="6643688" y="5286375"/>
            <a:ext cx="1357312" cy="785813"/>
          </a:xfrm>
          <a:prstGeom prst="trapezoi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cs-CZ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cs-CZ" dirty="0" smtClean="0">
                <a:solidFill>
                  <a:srgbClr val="FF0000"/>
                </a:solidFill>
              </a:rPr>
              <a:t>Podobné úsečky</a:t>
            </a:r>
            <a:endParaRPr lang="cs-CZ" dirty="0">
              <a:solidFill>
                <a:srgbClr val="FF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04800" y="1554163"/>
            <a:ext cx="8686800" cy="4946650"/>
          </a:xfrm>
        </p:spPr>
        <p:txBody>
          <a:bodyPr>
            <a:normAutofit/>
          </a:bodyPr>
          <a:lstStyle/>
          <a:p>
            <a:pPr marL="0" indent="0">
              <a:lnSpc>
                <a:spcPct val="90000"/>
              </a:lnSpc>
              <a:buFont typeface="Wingdings 2" pitchFamily="18" charset="2"/>
              <a:buNone/>
            </a:pPr>
            <a:r>
              <a:rPr lang="cs-CZ" smtClean="0"/>
              <a:t>Zjisti zda je úsečka IABI=12 cm podobná </a:t>
            </a:r>
            <a:r>
              <a:rPr lang="cs-CZ" smtClean="0">
                <a:latin typeface="Arial" charset="0"/>
              </a:rPr>
              <a:t>                  </a:t>
            </a:r>
            <a:r>
              <a:rPr lang="cs-CZ" smtClean="0"/>
              <a:t>s úsečkou I</a:t>
            </a:r>
            <a:r>
              <a:rPr lang="en-US" smtClean="0"/>
              <a:t>A’B’</a:t>
            </a:r>
            <a:r>
              <a:rPr lang="cs-CZ" smtClean="0"/>
              <a:t>I= 6cm.</a:t>
            </a:r>
          </a:p>
          <a:p>
            <a:pPr marL="0" indent="0">
              <a:lnSpc>
                <a:spcPct val="90000"/>
              </a:lnSpc>
              <a:buFont typeface="Wingdings 2" pitchFamily="18" charset="2"/>
              <a:buNone/>
            </a:pPr>
            <a:endParaRPr lang="cs-CZ" smtClean="0"/>
          </a:p>
          <a:p>
            <a:pPr marL="0" indent="0">
              <a:lnSpc>
                <a:spcPct val="90000"/>
              </a:lnSpc>
              <a:buFont typeface="Wingdings 2" pitchFamily="18" charset="2"/>
              <a:buNone/>
            </a:pPr>
            <a:endParaRPr lang="cs-CZ" smtClean="0"/>
          </a:p>
          <a:p>
            <a:pPr marL="0" indent="0">
              <a:lnSpc>
                <a:spcPct val="90000"/>
              </a:lnSpc>
              <a:buFont typeface="Wingdings 2" pitchFamily="18" charset="2"/>
              <a:buNone/>
            </a:pPr>
            <a:endParaRPr lang="cs-CZ" smtClean="0"/>
          </a:p>
          <a:p>
            <a:pPr marL="0" indent="0">
              <a:lnSpc>
                <a:spcPct val="90000"/>
              </a:lnSpc>
              <a:buFont typeface="Wingdings 2" pitchFamily="18" charset="2"/>
              <a:buNone/>
            </a:pPr>
            <a:r>
              <a:rPr lang="cs-CZ" smtClean="0"/>
              <a:t>I</a:t>
            </a:r>
            <a:r>
              <a:rPr lang="en-US" smtClean="0"/>
              <a:t>A’B’</a:t>
            </a:r>
            <a:r>
              <a:rPr lang="cs-CZ" smtClean="0"/>
              <a:t>I : IABI = 6 : 12 = </a:t>
            </a:r>
            <a:r>
              <a:rPr lang="cs-CZ" smtClean="0">
                <a:solidFill>
                  <a:srgbClr val="FF0000"/>
                </a:solidFill>
              </a:rPr>
              <a:t>1 : 2 = 0,5</a:t>
            </a:r>
          </a:p>
          <a:p>
            <a:pPr marL="0" indent="0">
              <a:lnSpc>
                <a:spcPct val="90000"/>
              </a:lnSpc>
              <a:buFont typeface="Wingdings 2" pitchFamily="18" charset="2"/>
              <a:buNone/>
            </a:pPr>
            <a:r>
              <a:rPr lang="cs-CZ" sz="2800" smtClean="0"/>
              <a:t>Obraz ku vzoru</a:t>
            </a:r>
          </a:p>
          <a:p>
            <a:pPr marL="0" indent="0">
              <a:lnSpc>
                <a:spcPct val="90000"/>
              </a:lnSpc>
              <a:buFont typeface="Wingdings 2" pitchFamily="18" charset="2"/>
              <a:buNone/>
            </a:pPr>
            <a:r>
              <a:rPr lang="cs-CZ" sz="2800" smtClean="0"/>
              <a:t>Poměr podobnosti  k = 1 : 2 = 0,5</a:t>
            </a:r>
          </a:p>
          <a:p>
            <a:pPr marL="0" indent="0">
              <a:lnSpc>
                <a:spcPct val="90000"/>
              </a:lnSpc>
              <a:buFont typeface="Wingdings 2" pitchFamily="18" charset="2"/>
              <a:buNone/>
            </a:pPr>
            <a:r>
              <a:rPr lang="cs-CZ" smtClean="0">
                <a:solidFill>
                  <a:srgbClr val="FF0000"/>
                </a:solidFill>
              </a:rPr>
              <a:t>Každé dvě úsečky jsou podobné</a:t>
            </a:r>
          </a:p>
        </p:txBody>
      </p:sp>
      <p:cxnSp>
        <p:nvCxnSpPr>
          <p:cNvPr id="5" name="Přímá spojovací čára 4"/>
          <p:cNvCxnSpPr/>
          <p:nvPr/>
        </p:nvCxnSpPr>
        <p:spPr>
          <a:xfrm>
            <a:off x="500063" y="3571875"/>
            <a:ext cx="2714625" cy="1588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Přímá spojovací čára 5"/>
          <p:cNvCxnSpPr/>
          <p:nvPr/>
        </p:nvCxnSpPr>
        <p:spPr>
          <a:xfrm>
            <a:off x="500063" y="2928938"/>
            <a:ext cx="5929312" cy="1587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Přímá spojovací čára 14"/>
          <p:cNvCxnSpPr/>
          <p:nvPr/>
        </p:nvCxnSpPr>
        <p:spPr>
          <a:xfrm rot="5400000">
            <a:off x="6358731" y="2928144"/>
            <a:ext cx="142875" cy="1588"/>
          </a:xfrm>
          <a:prstGeom prst="line">
            <a:avLst/>
          </a:prstGeom>
          <a:ln w="254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Přímá spojovací čára 18"/>
          <p:cNvCxnSpPr/>
          <p:nvPr/>
        </p:nvCxnSpPr>
        <p:spPr>
          <a:xfrm rot="5400000">
            <a:off x="429419" y="2928144"/>
            <a:ext cx="142875" cy="1587"/>
          </a:xfrm>
          <a:prstGeom prst="line">
            <a:avLst/>
          </a:prstGeom>
          <a:ln w="254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Přímá spojovací čára 19"/>
          <p:cNvCxnSpPr/>
          <p:nvPr/>
        </p:nvCxnSpPr>
        <p:spPr>
          <a:xfrm rot="5400000">
            <a:off x="3144044" y="3571082"/>
            <a:ext cx="142875" cy="1587"/>
          </a:xfrm>
          <a:prstGeom prst="line">
            <a:avLst/>
          </a:prstGeom>
          <a:ln w="254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Přímá spojovací čára 20"/>
          <p:cNvCxnSpPr/>
          <p:nvPr/>
        </p:nvCxnSpPr>
        <p:spPr>
          <a:xfrm rot="5400000">
            <a:off x="429419" y="3571082"/>
            <a:ext cx="142875" cy="1587"/>
          </a:xfrm>
          <a:prstGeom prst="line">
            <a:avLst/>
          </a:prstGeom>
          <a:ln w="254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ovéPole 21"/>
          <p:cNvSpPr txBox="1"/>
          <p:nvPr/>
        </p:nvSpPr>
        <p:spPr>
          <a:xfrm>
            <a:off x="6215063" y="3071813"/>
            <a:ext cx="357187" cy="369887"/>
          </a:xfrm>
          <a:prstGeom prst="rect">
            <a:avLst/>
          </a:prstGeom>
          <a:solidFill>
            <a:schemeClr val="lt1">
              <a:alpha val="0"/>
            </a:schemeClr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dirty="0"/>
              <a:t>B</a:t>
            </a:r>
          </a:p>
        </p:txBody>
      </p:sp>
      <p:sp>
        <p:nvSpPr>
          <p:cNvPr id="23" name="TextovéPole 22"/>
          <p:cNvSpPr txBox="1"/>
          <p:nvPr/>
        </p:nvSpPr>
        <p:spPr>
          <a:xfrm>
            <a:off x="357188" y="3000375"/>
            <a:ext cx="357187" cy="369888"/>
          </a:xfrm>
          <a:prstGeom prst="rect">
            <a:avLst/>
          </a:prstGeom>
          <a:solidFill>
            <a:schemeClr val="lt1">
              <a:alpha val="0"/>
            </a:schemeClr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dirty="0"/>
              <a:t>A</a:t>
            </a:r>
          </a:p>
        </p:txBody>
      </p:sp>
      <p:sp>
        <p:nvSpPr>
          <p:cNvPr id="24" name="TextovéPole 23"/>
          <p:cNvSpPr txBox="1"/>
          <p:nvPr/>
        </p:nvSpPr>
        <p:spPr>
          <a:xfrm>
            <a:off x="3071813" y="3643313"/>
            <a:ext cx="500062" cy="369887"/>
          </a:xfrm>
          <a:prstGeom prst="rect">
            <a:avLst/>
          </a:prstGeom>
          <a:solidFill>
            <a:schemeClr val="lt1">
              <a:alpha val="0"/>
            </a:schemeClr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dirty="0"/>
              <a:t>B</a:t>
            </a:r>
            <a:r>
              <a:rPr lang="en-US" dirty="0"/>
              <a:t>’</a:t>
            </a:r>
            <a:endParaRPr lang="cs-CZ" dirty="0"/>
          </a:p>
        </p:txBody>
      </p:sp>
      <p:sp>
        <p:nvSpPr>
          <p:cNvPr id="25" name="TextovéPole 24"/>
          <p:cNvSpPr txBox="1"/>
          <p:nvPr/>
        </p:nvSpPr>
        <p:spPr>
          <a:xfrm>
            <a:off x="357188" y="3643313"/>
            <a:ext cx="500062" cy="369887"/>
          </a:xfrm>
          <a:prstGeom prst="rect">
            <a:avLst/>
          </a:prstGeom>
          <a:solidFill>
            <a:schemeClr val="lt1">
              <a:alpha val="0"/>
            </a:schemeClr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dirty="0"/>
              <a:t>A</a:t>
            </a:r>
            <a:r>
              <a:rPr lang="en-US" dirty="0"/>
              <a:t>’</a:t>
            </a:r>
            <a:endParaRPr lang="cs-CZ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85720" y="0"/>
            <a:ext cx="8686800" cy="838200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cs-CZ" dirty="0" smtClean="0">
                <a:solidFill>
                  <a:srgbClr val="FF0000"/>
                </a:solidFill>
              </a:rPr>
              <a:t>Podobné kruhy</a:t>
            </a:r>
            <a:endParaRPr lang="cs-CZ" dirty="0">
              <a:solidFill>
                <a:srgbClr val="FF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85750" y="1000125"/>
            <a:ext cx="8686800" cy="5715000"/>
          </a:xfrm>
        </p:spPr>
        <p:txBody>
          <a:bodyPr>
            <a:normAutofit fontScale="92500" lnSpcReduction="10000"/>
          </a:bodyPr>
          <a:lstStyle/>
          <a:p>
            <a:pPr marL="0" fontAlgn="auto">
              <a:spcAft>
                <a:spcPts val="0"/>
              </a:spcAft>
              <a:buFont typeface="Wingdings 2"/>
              <a:buNone/>
              <a:defRPr/>
            </a:pPr>
            <a:r>
              <a:rPr lang="cs-CZ" dirty="0" smtClean="0"/>
              <a:t>Zjisti zda je kruh K (S,80 mm) podobný s kruhem K</a:t>
            </a:r>
            <a:r>
              <a:rPr lang="en-US" dirty="0" smtClean="0"/>
              <a:t>’</a:t>
            </a:r>
            <a:r>
              <a:rPr lang="cs-CZ" dirty="0" smtClean="0"/>
              <a:t>(S</a:t>
            </a:r>
            <a:r>
              <a:rPr lang="en-US" dirty="0" smtClean="0"/>
              <a:t>’</a:t>
            </a:r>
            <a:r>
              <a:rPr lang="cs-CZ" dirty="0" smtClean="0"/>
              <a:t>,40 mm).</a:t>
            </a:r>
          </a:p>
          <a:p>
            <a:pPr fontAlgn="auto">
              <a:spcAft>
                <a:spcPts val="0"/>
              </a:spcAft>
              <a:buFont typeface="Wingdings 2"/>
              <a:buNone/>
              <a:defRPr/>
            </a:pPr>
            <a:endParaRPr lang="cs-CZ" dirty="0" smtClean="0"/>
          </a:p>
          <a:p>
            <a:pPr fontAlgn="auto">
              <a:spcAft>
                <a:spcPts val="0"/>
              </a:spcAft>
              <a:buFont typeface="Wingdings 2"/>
              <a:buNone/>
              <a:defRPr/>
            </a:pPr>
            <a:endParaRPr lang="cs-CZ" dirty="0" smtClean="0"/>
          </a:p>
          <a:p>
            <a:pPr fontAlgn="auto">
              <a:spcAft>
                <a:spcPts val="0"/>
              </a:spcAft>
              <a:buFont typeface="Wingdings 2"/>
              <a:buNone/>
              <a:defRPr/>
            </a:pPr>
            <a:endParaRPr lang="cs-CZ" dirty="0" smtClean="0"/>
          </a:p>
          <a:p>
            <a:pPr fontAlgn="auto">
              <a:spcAft>
                <a:spcPts val="0"/>
              </a:spcAft>
              <a:buFont typeface="Wingdings 2"/>
              <a:buNone/>
              <a:defRPr/>
            </a:pPr>
            <a:endParaRPr lang="cs-CZ" dirty="0" smtClean="0"/>
          </a:p>
          <a:p>
            <a:pPr fontAlgn="auto">
              <a:spcAft>
                <a:spcPts val="0"/>
              </a:spcAft>
              <a:buFont typeface="Wingdings 2"/>
              <a:buNone/>
              <a:defRPr/>
            </a:pPr>
            <a:endParaRPr lang="cs-CZ" dirty="0" smtClean="0"/>
          </a:p>
          <a:p>
            <a:pPr fontAlgn="auto">
              <a:spcAft>
                <a:spcPts val="0"/>
              </a:spcAft>
              <a:buFont typeface="Wingdings 2"/>
              <a:buNone/>
              <a:defRPr/>
            </a:pPr>
            <a:endParaRPr lang="cs-CZ" dirty="0"/>
          </a:p>
          <a:p>
            <a:pPr fontAlgn="auto">
              <a:spcAft>
                <a:spcPts val="0"/>
              </a:spcAft>
              <a:buFont typeface="Wingdings 2"/>
              <a:buNone/>
              <a:defRPr/>
            </a:pPr>
            <a:r>
              <a:rPr lang="cs-CZ" dirty="0" smtClean="0"/>
              <a:t>r</a:t>
            </a:r>
            <a:r>
              <a:rPr lang="en-US" dirty="0" smtClean="0"/>
              <a:t>’</a:t>
            </a:r>
            <a:r>
              <a:rPr lang="cs-CZ" dirty="0" smtClean="0"/>
              <a:t> : r = 40 : 80 = 4 : 8 = 1 : 2 = 0,5</a:t>
            </a:r>
          </a:p>
          <a:p>
            <a:pPr fontAlgn="auto">
              <a:spcAft>
                <a:spcPts val="0"/>
              </a:spcAft>
              <a:buFont typeface="Wingdings 2"/>
              <a:buNone/>
              <a:defRPr/>
            </a:pPr>
            <a:r>
              <a:rPr lang="cs-CZ" dirty="0" smtClean="0"/>
              <a:t>Poměr podobnosti k = 0,5</a:t>
            </a:r>
            <a:endParaRPr lang="cs-CZ" dirty="0"/>
          </a:p>
          <a:p>
            <a:pPr fontAlgn="auto">
              <a:spcAft>
                <a:spcPts val="0"/>
              </a:spcAft>
              <a:buFont typeface="Wingdings 2"/>
              <a:buNone/>
              <a:defRPr/>
            </a:pPr>
            <a:r>
              <a:rPr lang="cs-CZ" dirty="0" smtClean="0">
                <a:solidFill>
                  <a:srgbClr val="FF0000"/>
                </a:solidFill>
              </a:rPr>
              <a:t>Každé dva kruhy jsou podobné.</a:t>
            </a:r>
            <a:endParaRPr lang="cs-CZ" dirty="0">
              <a:solidFill>
                <a:srgbClr val="FF0000"/>
              </a:solidFill>
            </a:endParaRPr>
          </a:p>
        </p:txBody>
      </p:sp>
      <p:sp>
        <p:nvSpPr>
          <p:cNvPr id="5" name="TextovéPole 4"/>
          <p:cNvSpPr txBox="1"/>
          <p:nvPr/>
        </p:nvSpPr>
        <p:spPr>
          <a:xfrm>
            <a:off x="2786063" y="2286000"/>
            <a:ext cx="500062" cy="369888"/>
          </a:xfrm>
          <a:prstGeom prst="rect">
            <a:avLst/>
          </a:prstGeom>
          <a:solidFill>
            <a:schemeClr val="lt1">
              <a:alpha val="0"/>
            </a:schemeClr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dirty="0"/>
              <a:t>K</a:t>
            </a:r>
          </a:p>
        </p:txBody>
      </p:sp>
      <p:sp>
        <p:nvSpPr>
          <p:cNvPr id="6" name="Elipsa 5"/>
          <p:cNvSpPr/>
          <p:nvPr/>
        </p:nvSpPr>
        <p:spPr>
          <a:xfrm>
            <a:off x="642938" y="2071688"/>
            <a:ext cx="2286000" cy="2214562"/>
          </a:xfrm>
          <a:prstGeom prst="ellipse">
            <a:avLst/>
          </a:prstGeom>
          <a:solidFill>
            <a:schemeClr val="accent1">
              <a:alpha val="41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cs-CZ"/>
          </a:p>
        </p:txBody>
      </p:sp>
      <p:sp>
        <p:nvSpPr>
          <p:cNvPr id="7" name="TextovéPole 6"/>
          <p:cNvSpPr txBox="1"/>
          <p:nvPr/>
        </p:nvSpPr>
        <p:spPr>
          <a:xfrm>
            <a:off x="6429375" y="2500313"/>
            <a:ext cx="500063" cy="369887"/>
          </a:xfrm>
          <a:prstGeom prst="rect">
            <a:avLst/>
          </a:prstGeom>
          <a:solidFill>
            <a:schemeClr val="lt1">
              <a:alpha val="0"/>
            </a:schemeClr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dirty="0"/>
              <a:t>K</a:t>
            </a:r>
            <a:r>
              <a:rPr lang="en-US" dirty="0"/>
              <a:t>’</a:t>
            </a:r>
            <a:endParaRPr lang="cs-CZ" dirty="0"/>
          </a:p>
        </p:txBody>
      </p:sp>
      <p:sp>
        <p:nvSpPr>
          <p:cNvPr id="8" name="Elipsa 7"/>
          <p:cNvSpPr/>
          <p:nvPr/>
        </p:nvSpPr>
        <p:spPr>
          <a:xfrm>
            <a:off x="5072063" y="2643188"/>
            <a:ext cx="1571625" cy="1500187"/>
          </a:xfrm>
          <a:prstGeom prst="ellipse">
            <a:avLst/>
          </a:prstGeom>
          <a:solidFill>
            <a:schemeClr val="accent1">
              <a:alpha val="41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cs-CZ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cs-CZ" dirty="0" smtClean="0">
                <a:solidFill>
                  <a:srgbClr val="FF0000"/>
                </a:solidFill>
              </a:rPr>
              <a:t>Podobné čtverce</a:t>
            </a:r>
            <a:endParaRPr lang="cs-CZ" dirty="0">
              <a:solidFill>
                <a:srgbClr val="FF0000"/>
              </a:solidFill>
            </a:endParaRPr>
          </a:p>
        </p:txBody>
      </p:sp>
      <p:sp>
        <p:nvSpPr>
          <p:cNvPr id="21506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 2" pitchFamily="18" charset="2"/>
              <a:buNone/>
            </a:pPr>
            <a:r>
              <a:rPr lang="cs-CZ" smtClean="0"/>
              <a:t>	Zjisti zda čtverec ABCD</a:t>
            </a:r>
            <a:r>
              <a:rPr lang="cs-CZ" smtClean="0">
                <a:latin typeface="Arial" charset="0"/>
              </a:rPr>
              <a:t>,</a:t>
            </a:r>
            <a:r>
              <a:rPr lang="cs-CZ" smtClean="0"/>
              <a:t> a=6cm je podobný se čtvercem A</a:t>
            </a:r>
            <a:r>
              <a:rPr lang="en-US" smtClean="0"/>
              <a:t>’</a:t>
            </a:r>
            <a:r>
              <a:rPr lang="cs-CZ" smtClean="0"/>
              <a:t>B</a:t>
            </a:r>
            <a:r>
              <a:rPr lang="en-US" smtClean="0"/>
              <a:t>’</a:t>
            </a:r>
            <a:r>
              <a:rPr lang="cs-CZ" smtClean="0"/>
              <a:t>C</a:t>
            </a:r>
            <a:r>
              <a:rPr lang="en-US" smtClean="0"/>
              <a:t>’</a:t>
            </a:r>
            <a:r>
              <a:rPr lang="cs-CZ" smtClean="0"/>
              <a:t>D</a:t>
            </a:r>
            <a:r>
              <a:rPr lang="en-US" smtClean="0"/>
              <a:t>’</a:t>
            </a:r>
            <a:r>
              <a:rPr lang="cs-CZ" smtClean="0">
                <a:latin typeface="Arial" charset="0"/>
              </a:rPr>
              <a:t>,</a:t>
            </a:r>
            <a:r>
              <a:rPr lang="cs-CZ" smtClean="0"/>
              <a:t> a</a:t>
            </a:r>
            <a:r>
              <a:rPr lang="en-US" smtClean="0"/>
              <a:t>’</a:t>
            </a:r>
            <a:r>
              <a:rPr lang="cs-CZ" smtClean="0"/>
              <a:t>=4cm.</a:t>
            </a:r>
          </a:p>
          <a:p>
            <a:pPr>
              <a:buFont typeface="Wingdings 2" pitchFamily="18" charset="2"/>
              <a:buNone/>
            </a:pPr>
            <a:endParaRPr lang="cs-CZ" smtClean="0"/>
          </a:p>
          <a:p>
            <a:pPr>
              <a:buFont typeface="Wingdings 2" pitchFamily="18" charset="2"/>
              <a:buNone/>
            </a:pPr>
            <a:r>
              <a:rPr lang="cs-CZ" smtClean="0"/>
              <a:t>a</a:t>
            </a:r>
            <a:r>
              <a:rPr lang="en-US" smtClean="0"/>
              <a:t>’</a:t>
            </a:r>
            <a:r>
              <a:rPr lang="cs-CZ" smtClean="0"/>
              <a:t> : a = 4 : 6 = 2 : 3</a:t>
            </a:r>
          </a:p>
          <a:p>
            <a:pPr>
              <a:buFont typeface="Wingdings 2" pitchFamily="18" charset="2"/>
              <a:buNone/>
            </a:pPr>
            <a:endParaRPr lang="cs-CZ" smtClean="0"/>
          </a:p>
          <a:p>
            <a:pPr>
              <a:buFont typeface="Wingdings 2" pitchFamily="18" charset="2"/>
              <a:buNone/>
            </a:pPr>
            <a:endParaRPr lang="cs-CZ" smtClean="0"/>
          </a:p>
          <a:p>
            <a:pPr>
              <a:buFont typeface="Wingdings 2" pitchFamily="18" charset="2"/>
              <a:buNone/>
            </a:pPr>
            <a:r>
              <a:rPr lang="cs-CZ" smtClean="0">
                <a:solidFill>
                  <a:srgbClr val="FF0000"/>
                </a:solidFill>
              </a:rPr>
              <a:t>Každé dva čtverce jsou podobné.</a:t>
            </a:r>
          </a:p>
        </p:txBody>
      </p:sp>
      <p:sp>
        <p:nvSpPr>
          <p:cNvPr id="4" name="Obdélník 3"/>
          <p:cNvSpPr/>
          <p:nvPr/>
        </p:nvSpPr>
        <p:spPr>
          <a:xfrm>
            <a:off x="4572000" y="2857500"/>
            <a:ext cx="1714500" cy="164306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cs-CZ"/>
          </a:p>
        </p:txBody>
      </p:sp>
      <p:sp>
        <p:nvSpPr>
          <p:cNvPr id="5" name="Obdélník 4"/>
          <p:cNvSpPr/>
          <p:nvPr/>
        </p:nvSpPr>
        <p:spPr>
          <a:xfrm>
            <a:off x="7072313" y="3143250"/>
            <a:ext cx="1214437" cy="121443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cs-CZ"/>
          </a:p>
        </p:txBody>
      </p:sp>
      <p:sp>
        <p:nvSpPr>
          <p:cNvPr id="6" name="TextovéPole 5"/>
          <p:cNvSpPr txBox="1"/>
          <p:nvPr/>
        </p:nvSpPr>
        <p:spPr>
          <a:xfrm>
            <a:off x="6143625" y="4500563"/>
            <a:ext cx="357188" cy="369887"/>
          </a:xfrm>
          <a:prstGeom prst="rect">
            <a:avLst/>
          </a:prstGeom>
          <a:solidFill>
            <a:schemeClr val="lt1">
              <a:alpha val="0"/>
            </a:schemeClr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dirty="0"/>
              <a:t>B</a:t>
            </a:r>
          </a:p>
        </p:txBody>
      </p:sp>
      <p:sp>
        <p:nvSpPr>
          <p:cNvPr id="7" name="TextovéPole 6"/>
          <p:cNvSpPr txBox="1"/>
          <p:nvPr/>
        </p:nvSpPr>
        <p:spPr>
          <a:xfrm>
            <a:off x="4429125" y="4500563"/>
            <a:ext cx="357188" cy="369887"/>
          </a:xfrm>
          <a:prstGeom prst="rect">
            <a:avLst/>
          </a:prstGeom>
          <a:solidFill>
            <a:schemeClr val="lt1">
              <a:alpha val="0"/>
            </a:schemeClr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dirty="0"/>
              <a:t>A</a:t>
            </a:r>
          </a:p>
        </p:txBody>
      </p:sp>
      <p:sp>
        <p:nvSpPr>
          <p:cNvPr id="8" name="TextovéPole 7"/>
          <p:cNvSpPr txBox="1"/>
          <p:nvPr/>
        </p:nvSpPr>
        <p:spPr>
          <a:xfrm>
            <a:off x="4429125" y="2500313"/>
            <a:ext cx="357188" cy="369887"/>
          </a:xfrm>
          <a:prstGeom prst="rect">
            <a:avLst/>
          </a:prstGeom>
          <a:solidFill>
            <a:schemeClr val="lt1">
              <a:alpha val="0"/>
            </a:schemeClr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dirty="0"/>
              <a:t>D</a:t>
            </a:r>
          </a:p>
        </p:txBody>
      </p:sp>
      <p:sp>
        <p:nvSpPr>
          <p:cNvPr id="9" name="TextovéPole 8"/>
          <p:cNvSpPr txBox="1"/>
          <p:nvPr/>
        </p:nvSpPr>
        <p:spPr>
          <a:xfrm>
            <a:off x="6072188" y="2500313"/>
            <a:ext cx="357187" cy="369887"/>
          </a:xfrm>
          <a:prstGeom prst="rect">
            <a:avLst/>
          </a:prstGeom>
          <a:solidFill>
            <a:schemeClr val="lt1">
              <a:alpha val="0"/>
            </a:schemeClr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dirty="0"/>
              <a:t>C</a:t>
            </a:r>
          </a:p>
        </p:txBody>
      </p:sp>
      <p:sp>
        <p:nvSpPr>
          <p:cNvPr id="10" name="TextovéPole 9"/>
          <p:cNvSpPr txBox="1"/>
          <p:nvPr/>
        </p:nvSpPr>
        <p:spPr>
          <a:xfrm>
            <a:off x="8072438" y="4357688"/>
            <a:ext cx="500062" cy="369887"/>
          </a:xfrm>
          <a:prstGeom prst="rect">
            <a:avLst/>
          </a:prstGeom>
          <a:solidFill>
            <a:schemeClr val="lt1">
              <a:alpha val="0"/>
            </a:schemeClr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dirty="0"/>
              <a:t>B</a:t>
            </a:r>
            <a:r>
              <a:rPr lang="en-US" dirty="0"/>
              <a:t>’</a:t>
            </a:r>
            <a:endParaRPr lang="cs-CZ" dirty="0"/>
          </a:p>
        </p:txBody>
      </p:sp>
      <p:sp>
        <p:nvSpPr>
          <p:cNvPr id="11" name="TextovéPole 10"/>
          <p:cNvSpPr txBox="1"/>
          <p:nvPr/>
        </p:nvSpPr>
        <p:spPr>
          <a:xfrm>
            <a:off x="6929438" y="4357688"/>
            <a:ext cx="500062" cy="369887"/>
          </a:xfrm>
          <a:prstGeom prst="rect">
            <a:avLst/>
          </a:prstGeom>
          <a:solidFill>
            <a:schemeClr val="lt1">
              <a:alpha val="0"/>
            </a:schemeClr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dirty="0"/>
              <a:t>A</a:t>
            </a:r>
            <a:r>
              <a:rPr lang="en-US" dirty="0"/>
              <a:t>’</a:t>
            </a:r>
            <a:endParaRPr lang="cs-CZ" dirty="0"/>
          </a:p>
        </p:txBody>
      </p:sp>
      <p:sp>
        <p:nvSpPr>
          <p:cNvPr id="12" name="TextovéPole 11"/>
          <p:cNvSpPr txBox="1"/>
          <p:nvPr/>
        </p:nvSpPr>
        <p:spPr>
          <a:xfrm>
            <a:off x="6929438" y="2786063"/>
            <a:ext cx="571500" cy="369887"/>
          </a:xfrm>
          <a:prstGeom prst="rect">
            <a:avLst/>
          </a:prstGeom>
          <a:solidFill>
            <a:schemeClr val="lt1">
              <a:alpha val="0"/>
            </a:schemeClr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dirty="0"/>
              <a:t>D</a:t>
            </a:r>
            <a:r>
              <a:rPr lang="en-US" dirty="0"/>
              <a:t>’</a:t>
            </a:r>
            <a:endParaRPr lang="cs-CZ" dirty="0"/>
          </a:p>
        </p:txBody>
      </p:sp>
      <p:sp>
        <p:nvSpPr>
          <p:cNvPr id="13" name="TextovéPole 12"/>
          <p:cNvSpPr txBox="1"/>
          <p:nvPr/>
        </p:nvSpPr>
        <p:spPr>
          <a:xfrm>
            <a:off x="8072438" y="2786063"/>
            <a:ext cx="500062" cy="369887"/>
          </a:xfrm>
          <a:prstGeom prst="rect">
            <a:avLst/>
          </a:prstGeom>
          <a:solidFill>
            <a:schemeClr val="lt1">
              <a:alpha val="0"/>
            </a:schemeClr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dirty="0"/>
              <a:t>C</a:t>
            </a:r>
            <a:r>
              <a:rPr lang="en-US" dirty="0"/>
              <a:t>’</a:t>
            </a:r>
            <a:endParaRPr lang="cs-CZ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esta">
  <a:themeElements>
    <a:clrScheme name="Cesta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Cesta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Cesta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Cesta">
    <a:dk1>
      <a:sysClr val="windowText" lastClr="000000"/>
    </a:dk1>
    <a:lt1>
      <a:sysClr val="window" lastClr="FFFFFF"/>
    </a:lt1>
    <a:dk2>
      <a:srgbClr val="4E3B30"/>
    </a:dk2>
    <a:lt2>
      <a:srgbClr val="FBEEC9"/>
    </a:lt2>
    <a:accent1>
      <a:srgbClr val="F0A22E"/>
    </a:accent1>
    <a:accent2>
      <a:srgbClr val="A5644E"/>
    </a:accent2>
    <a:accent3>
      <a:srgbClr val="B58B80"/>
    </a:accent3>
    <a:accent4>
      <a:srgbClr val="C3986D"/>
    </a:accent4>
    <a:accent5>
      <a:srgbClr val="A19574"/>
    </a:accent5>
    <a:accent6>
      <a:srgbClr val="C17529"/>
    </a:accent6>
    <a:hlink>
      <a:srgbClr val="AD1F1F"/>
    </a:hlink>
    <a:folHlink>
      <a:srgbClr val="FFC42F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186</TotalTime>
  <Words>880</Words>
  <Application>Microsoft Office PowerPoint</Application>
  <PresentationFormat>Předvádění na obrazovce (4:3)</PresentationFormat>
  <Paragraphs>165</Paragraphs>
  <Slides>18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18</vt:i4>
      </vt:variant>
    </vt:vector>
  </HeadingPairs>
  <TitlesOfParts>
    <vt:vector size="23" baseType="lpstr">
      <vt:lpstr>Arial</vt:lpstr>
      <vt:lpstr>Franklin Gothic Book</vt:lpstr>
      <vt:lpstr>Franklin Gothic Medium</vt:lpstr>
      <vt:lpstr>Wingdings 2</vt:lpstr>
      <vt:lpstr>Cesta</vt:lpstr>
      <vt:lpstr>PODOBNOST GEOMETRICKÝCH      ÚTVARŮ</vt:lpstr>
      <vt:lpstr>Prezentace aplikace PowerPoint</vt:lpstr>
      <vt:lpstr>PODOBNOST GEOMETRICKÝCH ÚTVARŮ</vt:lpstr>
      <vt:lpstr>Prezentace aplikace PowerPoint</vt:lpstr>
      <vt:lpstr>Definice podobnosti</vt:lpstr>
      <vt:lpstr>Poměr podobnosti</vt:lpstr>
      <vt:lpstr>Podobné úsečky</vt:lpstr>
      <vt:lpstr>Podobné kruhy</vt:lpstr>
      <vt:lpstr>Podobné čtverce</vt:lpstr>
      <vt:lpstr>Příklad 1</vt:lpstr>
      <vt:lpstr>Řešení 1</vt:lpstr>
      <vt:lpstr>Příklad 2</vt:lpstr>
      <vt:lpstr>Řešení 2</vt:lpstr>
      <vt:lpstr>Příklad 3</vt:lpstr>
      <vt:lpstr>Řešení 3</vt:lpstr>
      <vt:lpstr>Příklad 4</vt:lpstr>
      <vt:lpstr>Řešení 4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PODOBNOST GEOMETRICKÝCH ÚTVARŮ</dc:title>
  <dc:creator>Vaclav</dc:creator>
  <cp:lastModifiedBy>ucitel</cp:lastModifiedBy>
  <cp:revision>54</cp:revision>
  <dcterms:created xsi:type="dcterms:W3CDTF">2012-01-18T17:54:23Z</dcterms:created>
  <dcterms:modified xsi:type="dcterms:W3CDTF">2020-03-23T19:31:54Z</dcterms:modified>
</cp:coreProperties>
</file>