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5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942"/>
    <a:srgbClr val="FF0000"/>
    <a:srgbClr val="00CC00"/>
    <a:srgbClr val="DA4908"/>
    <a:srgbClr val="F76E31"/>
    <a:srgbClr val="FFFFCC"/>
    <a:srgbClr val="FF2929"/>
    <a:srgbClr val="FFFB5D"/>
    <a:srgbClr val="FCF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http://images.google.com/url?q=http://www.ordinace.cz/img/text/b_ak1_big.jpg&amp;usg=AFQjCNFwBOW7mINb7AEAxMyd7kxYe8Hbgw" TargetMode="External"/><Relationship Id="rId7" Type="http://schemas.openxmlformats.org/officeDocument/2006/relationships/image" Target="http://www.labo.cz/mft/img/peptid.gi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osel.cz/_popisky/123_/s_123790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1"/>
            <a:ext cx="2201416" cy="2547935"/>
          </a:xfrm>
          <a:prstGeom prst="rect">
            <a:avLst/>
          </a:prstGeom>
          <a:noFill/>
        </p:spPr>
      </p:pic>
      <p:pic>
        <p:nvPicPr>
          <p:cNvPr id="2050" name="Picture 2" descr="http://www.jakzdravezhubnout.cz/images/bilkov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2564904"/>
            <a:ext cx="4104456" cy="3283567"/>
          </a:xfrm>
          <a:prstGeom prst="rect">
            <a:avLst/>
          </a:prstGeom>
          <a:noFill/>
        </p:spPr>
      </p:pic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4" cstate="print"/>
          <a:srcRect t="12239"/>
          <a:stretch>
            <a:fillRect/>
          </a:stretch>
        </p:blipFill>
        <p:spPr bwMode="auto">
          <a:xfrm>
            <a:off x="4211960" y="5939168"/>
            <a:ext cx="4680520" cy="91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23528" y="1268760"/>
            <a:ext cx="5976664" cy="1584176"/>
          </a:xfrm>
          <a:prstGeom prst="rect">
            <a:avLst/>
          </a:prstGeom>
          <a:solidFill>
            <a:srgbClr val="F76E31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BÍLKOVINY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kumimoji="0" lang="cs-CZ" sz="4000" b="1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jejich funkce v těle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6" name="Picture 8" descr="http://bodybuildingadvisor.net/wp-content/uploads/2012/03/03242010-protein-power-story.jpg"/>
          <p:cNvPicPr>
            <a:picLocks noChangeAspect="1" noChangeArrowheads="1"/>
          </p:cNvPicPr>
          <p:nvPr/>
        </p:nvPicPr>
        <p:blipFill>
          <a:blip r:embed="rId5" cstate="print"/>
          <a:srcRect l="4508" t="3048" r="9017" b="2032"/>
          <a:stretch>
            <a:fillRect/>
          </a:stretch>
        </p:blipFill>
        <p:spPr bwMode="auto">
          <a:xfrm>
            <a:off x="107505" y="4529774"/>
            <a:ext cx="2664296" cy="2162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bioch3mworld.files.wordpress.com/2013/03/assets_protein_drumst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573016"/>
            <a:ext cx="2557532" cy="27363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126876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Bílkoviny – </a:t>
            </a:r>
            <a:r>
              <a:rPr lang="cs-CZ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testík</a:t>
            </a:r>
            <a:r>
              <a:rPr lang="cs-C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cs-CZ" sz="3600" dirty="0" smtClean="0">
                <a:latin typeface="Arial" pitchFamily="34" charset="0"/>
                <a:cs typeface="Arial" pitchFamily="34" charset="0"/>
                <a:sym typeface="Wingdings"/>
              </a:rPr>
              <a:t/>
            </a:r>
            <a:br>
              <a:rPr lang="cs-CZ" sz="3600" dirty="0" smtClean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cs-CZ" sz="3600" dirty="0" smtClean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klikni na správnou odpověď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5904656" cy="5760640"/>
          </a:xfrm>
        </p:spPr>
        <p:txBody>
          <a:bodyPr/>
          <a:lstStyle/>
          <a:p>
            <a:pPr marL="514350" indent="-514350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Výraz proteiny označuje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bílkoviny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tuky</a:t>
            </a:r>
          </a:p>
          <a:p>
            <a:pPr marL="1314450" lvl="2" indent="-514350">
              <a:spcAft>
                <a:spcPts val="600"/>
              </a:spcAft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vitamíny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Bílkoviny jsou složeny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nitrokyselin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 aminokyselin</a:t>
            </a:r>
          </a:p>
          <a:p>
            <a:pPr marL="1314450" lvl="2" indent="-514350">
              <a:spcAft>
                <a:spcPts val="600"/>
              </a:spcAft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 vyšších mastných kyselin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Rostlinné bílkoviny neobsahuje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čočka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vejce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fazole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444208" y="2564904"/>
            <a:ext cx="19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ANO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</a:t>
            </a:r>
            <a:endParaRPr lang="cs-CZ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208912" cy="5760640"/>
          </a:xfrm>
        </p:spPr>
        <p:txBody>
          <a:bodyPr>
            <a:normAutofit/>
          </a:bodyPr>
          <a:lstStyle/>
          <a:p>
            <a:pPr marL="514350" indent="-514350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Denaturace bílkoviny znamená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její znehodnocení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zvýšení její trvanlivosti</a:t>
            </a:r>
          </a:p>
          <a:p>
            <a:pPr marL="1314450" lvl="2" indent="-514350">
              <a:spcAft>
                <a:spcPts val="1200"/>
              </a:spcAft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úprava jejich vlastností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Jakou funkci má v krvi hemoglobin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ochrannou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přenáší vodík</a:t>
            </a:r>
          </a:p>
          <a:p>
            <a:pPr marL="1314450" lvl="2" indent="-514350">
              <a:spcAft>
                <a:spcPts val="1200"/>
              </a:spcAft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přenáší kyslík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Mezi bílkoviny mající stavební funkci nepatří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kolagen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pepsin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keratin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Zdroje obrázků:</a:t>
            </a:r>
          </a:p>
          <a:p>
            <a:pPr>
              <a:buNone/>
            </a:pP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jakzdravezhubnout.cz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bilkoviny.jpg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http://www.osel.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/_popisky/123_/s_1237900039.jpg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http://bodybuildingadvisor.net/wp-content/uploads/2012/03/03242010-protein-power-story.jpg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http://joe.financialadvisorsinternational.com/blogs/files/2010/09/structural-image-of-protein-complex.jpg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runninglau.com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/2014/01/Protein-Diet.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http://a.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abcnews.com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gty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beans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lentils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peas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_120601_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wmain.jpg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http://21stoleti.cz/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/1295598570.jpg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http://files.rizenadetoxikace.com/200000300-3da773f9ae/pyramida.png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http://pdf.uhk.cz/kch_old/diplomka/bk2.jpg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brasilescola.com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conteudo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/2c07534f84f704c150162cefa6e1087f.jpg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http://images.google.com/url?q=http://www.ordinace.cz/img/text/b_ak1_big.jpg&amp;usg=AFQjCNFwBOW7mINb7AEAxMyd7kxYe8Hbgw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http://3.bp.blogspot.com/-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WdkR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kzGNCk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UMm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iHIOCUI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AAAAAAAACcE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WIBJLSNQoAo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/s1600/hemoglobin.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http://i3.cn.cz/14/1246990940_F200902260064601.jpg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meregtelenites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beltisztitas.com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//data/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/2012/10/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immunerosito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_5.png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rustovyhormon.cz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dbpic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str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_6-380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http://www.br.de/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telekolleg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faecher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/biologie/enzym-pepsin-magen100~_v-image512_-6a0b0d9618fb94fd9ee05a84a1099a13ec9d3321.jpg?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version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=b082e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http://bioch3mworld.files.wordpress.com/2013/03/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assets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_protein_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drumstick.jpg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908720"/>
            <a:ext cx="856895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600" b="1" dirty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BÍLKOVINY </a:t>
            </a: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=</a:t>
            </a:r>
            <a:r>
              <a:rPr lang="en-US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3600" b="1" dirty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PROTEINY </a:t>
            </a:r>
            <a:endParaRPr lang="cs-CZ" sz="3600" b="1" dirty="0" smtClean="0">
              <a:solidFill>
                <a:srgbClr val="DA4908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tabLst>
                <a:tab pos="228600" algn="l"/>
              </a:tabLst>
            </a:pPr>
            <a:endParaRPr lang="en-US" sz="1200" dirty="0">
              <a:solidFill>
                <a:srgbClr val="DA4908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ts val="600"/>
              </a:spcBef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nejdůležitější přírodní látky</a:t>
            </a:r>
          </a:p>
          <a:p>
            <a:pPr eaLnBrk="0" hangingPunct="0">
              <a:spcBef>
                <a:spcPts val="600"/>
              </a:spcBef>
              <a:buBlip>
                <a:blip r:embed="rId2"/>
              </a:buBlip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j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sou obsaženy ve svalech, kůži, vlasech,srsti</a:t>
            </a:r>
          </a:p>
          <a:p>
            <a:pPr eaLnBrk="0" hangingPunct="0"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a krvi živočichů </a:t>
            </a:r>
            <a:r>
              <a:rPr lang="en-US" sz="2600" dirty="0" smtClean="0">
                <a:latin typeface="Arial" charset="0"/>
                <a:ea typeface="Times New Roman" pitchFamily="18" charset="0"/>
                <a:cs typeface="Arial" charset="0"/>
              </a:rPr>
              <a:t>(19 % hmotnosti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člověka</a:t>
            </a:r>
            <a:r>
              <a:rPr lang="en-US" sz="2600" dirty="0" smtClean="0">
                <a:latin typeface="Arial" charset="0"/>
                <a:ea typeface="Times New Roman" pitchFamily="18" charset="0"/>
                <a:cs typeface="Arial" charset="0"/>
              </a:rPr>
              <a:t>)</a:t>
            </a:r>
            <a:endParaRPr lang="cs-CZ" sz="26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ts val="600"/>
              </a:spcBef>
              <a:buBlip>
                <a:blip r:embed="rId2"/>
              </a:buBlip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makromolekuly bílkovin zaujímají</a:t>
            </a:r>
          </a:p>
          <a:p>
            <a:pPr eaLnBrk="0" hangingPunct="0"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v prostoru různé složité tvary</a:t>
            </a:r>
          </a:p>
          <a:p>
            <a:pPr eaLnBrk="0" hangingPunct="0">
              <a:spcBef>
                <a:spcPts val="600"/>
              </a:spcBef>
              <a:buBlip>
                <a:blip r:embed="rId2"/>
              </a:buBlip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600" b="1" dirty="0" smtClean="0">
                <a:latin typeface="Arial" charset="0"/>
                <a:ea typeface="Times New Roman" pitchFamily="18" charset="0"/>
                <a:cs typeface="Arial" charset="0"/>
              </a:rPr>
              <a:t>zm</a:t>
            </a:r>
            <a:r>
              <a:rPr lang="cs-CZ" sz="2600" b="1" dirty="0">
                <a:latin typeface="Arial" charset="0"/>
                <a:ea typeface="Times New Roman" pitchFamily="18" charset="0"/>
                <a:cs typeface="Arial" charset="0"/>
              </a:rPr>
              <a:t>ě</a:t>
            </a:r>
            <a:r>
              <a:rPr lang="en-US" sz="2600" b="1" dirty="0">
                <a:latin typeface="Arial" charset="0"/>
                <a:ea typeface="Times New Roman" pitchFamily="18" charset="0"/>
                <a:cs typeface="Arial" charset="0"/>
              </a:rPr>
              <a:t>ny struktury </a:t>
            </a:r>
            <a:r>
              <a:rPr lang="cs-CZ" sz="2600" b="1" dirty="0">
                <a:latin typeface="Arial" charset="0"/>
                <a:ea typeface="Times New Roman" pitchFamily="18" charset="0"/>
                <a:cs typeface="Arial" charset="0"/>
              </a:rPr>
              <a:t>bílkovin </a:t>
            </a:r>
            <a:r>
              <a:rPr lang="cs-CZ" sz="2600" b="1" dirty="0" smtClean="0">
                <a:latin typeface="Arial" charset="0"/>
                <a:ea typeface="Times New Roman" pitchFamily="18" charset="0"/>
                <a:cs typeface="Arial" charset="0"/>
              </a:rPr>
              <a:t>jsou</a:t>
            </a:r>
            <a:r>
              <a:rPr lang="en-US" sz="2600" b="1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b="1" dirty="0" smtClean="0">
                <a:latin typeface="Arial" charset="0"/>
                <a:ea typeface="Times New Roman" pitchFamily="18" charset="0"/>
                <a:cs typeface="Arial" charset="0"/>
              </a:rPr>
              <a:t>podstatou</a:t>
            </a:r>
            <a:r>
              <a:rPr lang="en-US" sz="2600" b="1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b="1" dirty="0" smtClean="0">
                <a:latin typeface="Arial" charset="0"/>
                <a:ea typeface="Times New Roman" pitchFamily="18" charset="0"/>
                <a:cs typeface="Arial" charset="0"/>
              </a:rPr>
              <a:t>života</a:t>
            </a:r>
          </a:p>
          <a:p>
            <a:pPr eaLnBrk="0" hangingPunct="0">
              <a:spcBef>
                <a:spcPts val="600"/>
              </a:spcBef>
              <a:buBlip>
                <a:blip r:embed="rId2"/>
              </a:buBlip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bílkoviny</a:t>
            </a:r>
            <a:r>
              <a:rPr lang="en-US" sz="26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jsou</a:t>
            </a:r>
            <a:r>
              <a:rPr lang="en-US" sz="26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nepostradatelnou</a:t>
            </a:r>
            <a:r>
              <a:rPr lang="en-US" sz="26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cs-CZ" sz="26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   složkou potravy člověka</a:t>
            </a:r>
            <a:endParaRPr lang="en-US" sz="2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 descr="http://joe.financialadvisorsinternational.com/blogs/files/2010/09/structural-image-of-protein-compl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653136"/>
            <a:ext cx="2016224" cy="20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1047800"/>
            <a:ext cx="864096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VYTVÁŘENÍ BÍLKOVIN</a:t>
            </a:r>
            <a:r>
              <a:rPr lang="en-US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cs-CZ" sz="3600" b="1" dirty="0" smtClean="0">
              <a:solidFill>
                <a:srgbClr val="DA4908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spcBef>
                <a:spcPts val="600"/>
              </a:spcBef>
              <a:tabLst>
                <a:tab pos="228600" algn="l"/>
              </a:tabLst>
            </a:pPr>
            <a:endParaRPr lang="en-US" sz="1200" dirty="0">
              <a:solidFill>
                <a:srgbClr val="DA4908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b="1" dirty="0" smtClean="0">
                <a:solidFill>
                  <a:srgbClr val="399942"/>
                </a:solidFill>
                <a:latin typeface="Arial" pitchFamily="34" charset="0"/>
                <a:cs typeface="Arial" pitchFamily="34" charset="0"/>
              </a:rPr>
              <a:t>rostliny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– vytvářejí si bílkoviny z minerálních látek</a:t>
            </a:r>
          </a:p>
          <a:p>
            <a:pPr>
              <a:spcBef>
                <a:spcPts val="600"/>
              </a:spcBef>
              <a:buBlip>
                <a:blip r:embed="rId3"/>
              </a:buBlip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živočichové a člověk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600" dirty="0" smtClean="0">
                <a:latin typeface="Arial" charset="0"/>
              </a:rPr>
              <a:t>musí přijímat bílkoviny </a:t>
            </a:r>
          </a:p>
          <a:p>
            <a:pPr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charset="0"/>
              </a:rPr>
              <a:t>    jako složku své potravy</a:t>
            </a:r>
            <a:r>
              <a:rPr lang="en-US" sz="2600" dirty="0" smtClean="0">
                <a:latin typeface="Arial" charset="0"/>
              </a:rPr>
              <a:t>,</a:t>
            </a:r>
            <a:r>
              <a:rPr lang="cs-CZ" sz="2600" dirty="0" smtClean="0">
                <a:latin typeface="Arial" charset="0"/>
              </a:rPr>
              <a:t> z nich si pak</a:t>
            </a:r>
            <a:r>
              <a:rPr lang="en-US" sz="2600" dirty="0" smtClean="0">
                <a:latin typeface="Arial" charset="0"/>
              </a:rPr>
              <a:t> </a:t>
            </a:r>
            <a:r>
              <a:rPr lang="cs-CZ" sz="2600" dirty="0" smtClean="0">
                <a:latin typeface="Arial" charset="0"/>
              </a:rPr>
              <a:t>při trávení </a:t>
            </a:r>
          </a:p>
          <a:p>
            <a:pPr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charset="0"/>
              </a:rPr>
              <a:t>    skládají vlastní bílkoviny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files.rizenadetoxikace.com/200000300-3da773f9ae/pyrami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528392" cy="3175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764704"/>
            <a:ext cx="4680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ZDROJE BÍLKOVIN </a:t>
            </a:r>
          </a:p>
          <a:p>
            <a:pPr>
              <a:tabLst>
                <a:tab pos="228600" algn="l"/>
              </a:tabLst>
            </a:pP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V POTRAVINÁCH</a:t>
            </a:r>
            <a:r>
              <a:rPr lang="en-US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cs-CZ" sz="3600" b="1" dirty="0" smtClean="0">
              <a:solidFill>
                <a:srgbClr val="DA4908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tabLst>
                <a:tab pos="228600" algn="l"/>
              </a:tabLst>
            </a:pPr>
            <a:endParaRPr lang="en-US" sz="1200" dirty="0">
              <a:solidFill>
                <a:srgbClr val="DA4908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 descr="http://www.runninglau.com/wp-content/uploads/2014/01/Protein-Di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043152" cy="235585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79512" y="19888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živočišné bílkoviny: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maso, mléko, vejce,…</a:t>
            </a:r>
            <a:endParaRPr lang="cs-CZ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32040" y="2708920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rostlinné bílkoviny:  </a:t>
            </a:r>
          </a:p>
          <a:p>
            <a:r>
              <a:rPr lang="cs-CZ" sz="26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luštěniny, obilniny, </a:t>
            </a:r>
          </a:p>
          <a:p>
            <a:r>
              <a:rPr lang="cs-CZ" sz="2600" b="1" dirty="0" smtClean="0">
                <a:latin typeface="Arial" pitchFamily="34" charset="0"/>
                <a:cs typeface="Arial" pitchFamily="34" charset="0"/>
              </a:rPr>
              <a:t>  cereálie,…</a:t>
            </a:r>
            <a:endParaRPr lang="cs-CZ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http://a.abcnews.com/images/Health/gty_beans_lentils_peas_jt_120601_w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4223792" cy="237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http://images.google.com/url?q=http://www.ordinace.cz/img/text/b_ak1_big.jpg&amp;usg=AFQjCNFwBOW7mINb7AEAxMyd7kxYe8Hbgw"/>
          <p:cNvPicPr>
            <a:picLocks noChangeAspect="1" noChangeArrowheads="1"/>
          </p:cNvPicPr>
          <p:nvPr/>
        </p:nvPicPr>
        <p:blipFill>
          <a:blip r:embed="rId2" r:link="rId3" cstate="print"/>
          <a:srcRect l="8337" r="15285"/>
          <a:stretch>
            <a:fillRect/>
          </a:stretch>
        </p:blipFill>
        <p:spPr bwMode="auto">
          <a:xfrm>
            <a:off x="7452320" y="4725144"/>
            <a:ext cx="1540536" cy="20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510208"/>
            <a:ext cx="864096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STAVBA BÍLKOVIN</a:t>
            </a:r>
          </a:p>
          <a:p>
            <a:pPr eaLnBrk="0" hangingPunct="0">
              <a:spcBef>
                <a:spcPts val="600"/>
              </a:spcBef>
              <a:buBlip>
                <a:blip r:embed="rId4"/>
              </a:buBlip>
              <a:tabLst>
                <a:tab pos="228600" algn="l"/>
              </a:tabLst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bílkoviny jsou makromolekuly složené </a:t>
            </a:r>
          </a:p>
          <a:p>
            <a:pPr eaLnBrk="0" hangingPunct="0"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z několika tisíc </a:t>
            </a:r>
            <a:r>
              <a:rPr lang="cs-CZ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aminokyselin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–  jejich počet, druh</a:t>
            </a:r>
          </a:p>
          <a:p>
            <a:pPr eaLnBrk="0" hangingPunct="0"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a pořadí určuje vlastnosti bílkovin</a:t>
            </a:r>
          </a:p>
          <a:p>
            <a:pPr eaLnBrk="0" hangingPunct="0">
              <a:spcBef>
                <a:spcPts val="600"/>
              </a:spcBef>
              <a:buBlip>
                <a:blip r:embed="rId4"/>
              </a:buBlip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veškeré bílkoviny v lidském těle jsou složeny </a:t>
            </a:r>
          </a:p>
          <a:p>
            <a:pPr eaLnBrk="0" hangingPunct="0"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z 20 různých aminokyselin</a:t>
            </a:r>
            <a:endParaRPr lang="en-US" sz="2600" dirty="0">
              <a:solidFill>
                <a:srgbClr val="DA490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2" descr="http://www.e-chembook.eu/cz/images/biochem/aminokyseli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17032"/>
            <a:ext cx="2304485" cy="93610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203848" y="3573016"/>
            <a:ext cx="5940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cs-CZ" sz="24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aminokyseliny</a:t>
            </a:r>
            <a:r>
              <a:rPr lang="cs-CZ" sz="24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– karboxylové kyseliny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400" b="1" baseline="-25000" dirty="0" smtClean="0">
                <a:latin typeface="Arial" charset="0"/>
                <a:cs typeface="Times New Roman" pitchFamily="18" charset="0"/>
              </a:rPr>
              <a:t>                                           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obsahující skupinu </a:t>
            </a:r>
            <a:r>
              <a:rPr lang="cs-CZ" sz="2400" b="1" dirty="0" smtClean="0">
                <a:solidFill>
                  <a:srgbClr val="399942"/>
                </a:solidFill>
                <a:latin typeface="Arial" charset="0"/>
                <a:cs typeface="Times New Roman" pitchFamily="18" charset="0"/>
              </a:rPr>
              <a:t>NH</a:t>
            </a:r>
            <a:r>
              <a:rPr lang="cs-CZ" sz="2400" b="1" baseline="-25000" dirty="0" smtClean="0">
                <a:solidFill>
                  <a:srgbClr val="399942"/>
                </a:solidFill>
                <a:latin typeface="Arial" charset="0"/>
                <a:cs typeface="Times New Roman" pitchFamily="18" charset="0"/>
              </a:rPr>
              <a:t>2</a:t>
            </a:r>
            <a:endParaRPr lang="en-US" sz="2400" b="1" baseline="-25000" dirty="0">
              <a:solidFill>
                <a:srgbClr val="399942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9" descr="http://www.labo.cz/mft/img/peptid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563888" y="4509120"/>
            <a:ext cx="4321175" cy="158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788024" y="6381328"/>
            <a:ext cx="208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b="1" dirty="0" smtClean="0">
                <a:solidFill>
                  <a:srgbClr val="399942"/>
                </a:solidFill>
                <a:latin typeface="Arial" charset="0"/>
                <a:ea typeface="Times New Roman" pitchFamily="18" charset="0"/>
                <a:cs typeface="Arial" charset="0"/>
              </a:rPr>
              <a:t>p</a:t>
            </a:r>
            <a:r>
              <a:rPr lang="cs-CZ" sz="1800" b="1" dirty="0" smtClean="0">
                <a:solidFill>
                  <a:srgbClr val="399942"/>
                </a:solidFill>
                <a:latin typeface="Arial" charset="0"/>
                <a:ea typeface="Times New Roman" pitchFamily="18" charset="0"/>
                <a:cs typeface="Arial" charset="0"/>
              </a:rPr>
              <a:t>eptidická vazba</a:t>
            </a:r>
            <a:r>
              <a:rPr lang="en-US" sz="1200" dirty="0" smtClean="0">
                <a:solidFill>
                  <a:srgbClr val="399942"/>
                </a:solidFill>
                <a:latin typeface="Arial" charset="0"/>
                <a:ea typeface="Times New Roman" pitchFamily="18" charset="0"/>
                <a:cs typeface="Arial" charset="0"/>
              </a:rPr>
              <a:t>     </a:t>
            </a:r>
            <a:r>
              <a:rPr lang="en-US" sz="1600" dirty="0" smtClean="0">
                <a:solidFill>
                  <a:srgbClr val="399942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                                                                   </a:t>
            </a:r>
            <a:endParaRPr lang="en-US" dirty="0">
              <a:solidFill>
                <a:srgbClr val="399942"/>
              </a:solidFill>
              <a:ea typeface="Times New Roman" pitchFamily="18" charset="0"/>
              <a:cs typeface="Arial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5796136" y="5589240"/>
            <a:ext cx="0" cy="720080"/>
          </a:xfrm>
          <a:prstGeom prst="straightConnector1">
            <a:avLst/>
          </a:prstGeom>
          <a:ln w="28575">
            <a:solidFill>
              <a:srgbClr val="3999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21stoleti.cz/wp-content/images/12955985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757772"/>
            <a:ext cx="3096344" cy="198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908720"/>
            <a:ext cx="8640960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DENATURACE BÍLKOVIN</a:t>
            </a:r>
            <a:r>
              <a:rPr lang="en-US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cs-CZ" sz="3600" b="1" dirty="0" smtClean="0">
              <a:solidFill>
                <a:srgbClr val="DA4908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tabLst>
                <a:tab pos="228600" algn="l"/>
              </a:tabLst>
            </a:pPr>
            <a:endParaRPr lang="cs-CZ" sz="1200" dirty="0" smtClean="0">
              <a:solidFill>
                <a:srgbClr val="DA4908"/>
              </a:solidFill>
              <a:ea typeface="Times New Roman" pitchFamily="18" charset="0"/>
              <a:cs typeface="Arial" charset="0"/>
            </a:endParaRPr>
          </a:p>
          <a:p>
            <a:pPr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účinkem </a:t>
            </a:r>
            <a:r>
              <a:rPr lang="cs-CZ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vyšší teploty, kyselin, zásad a solí  </a:t>
            </a:r>
          </a:p>
          <a:p>
            <a:pPr>
              <a:tabLst>
                <a:tab pos="228600" algn="l"/>
              </a:tabLst>
            </a:pPr>
            <a:r>
              <a:rPr lang="cs-CZ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dochází ke </a:t>
            </a:r>
            <a:r>
              <a:rPr lang="cs-CZ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srážení bílkovin</a:t>
            </a:r>
            <a:r>
              <a:rPr lang="cs-CZ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– poruší se </a:t>
            </a:r>
          </a:p>
          <a:p>
            <a:pPr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prostorové uspořádání jejich makromolekul, </a:t>
            </a:r>
          </a:p>
          <a:p>
            <a:pPr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bílkovina ztrácí své funkce a dochází k usmrcení   </a:t>
            </a:r>
          </a:p>
          <a:p>
            <a:pPr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organismu</a:t>
            </a:r>
          </a:p>
          <a:p>
            <a:pPr>
              <a:spcBef>
                <a:spcPts val="600"/>
              </a:spcBef>
              <a:buBlip>
                <a:blip r:embed="rId2"/>
              </a:buBlip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bílkoviny jsou citlivé na změnu teploty, </a:t>
            </a:r>
          </a:p>
          <a:p>
            <a:pPr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při teplotě 60°C už dochází </a:t>
            </a:r>
          </a:p>
          <a:p>
            <a:pPr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k denaturaci všech bílkovin</a:t>
            </a:r>
            <a:endParaRPr lang="en-US" sz="2600" dirty="0">
              <a:solidFill>
                <a:srgbClr val="DA4908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 descr="http://pdf.uhk.cz/kch_old/diplomka/b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93096"/>
            <a:ext cx="2731393" cy="2438437"/>
          </a:xfrm>
          <a:prstGeom prst="rect">
            <a:avLst/>
          </a:prstGeom>
          <a:noFill/>
        </p:spPr>
      </p:pic>
      <p:pic>
        <p:nvPicPr>
          <p:cNvPr id="19460" name="Picture 4" descr="http://www.brasilescola.com/upload/conteudo/images/2c07534f84f704c150162cefa6e108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157790"/>
            <a:ext cx="2378224" cy="158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908720"/>
            <a:ext cx="85689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FUNKCE BÍLKOVIN</a:t>
            </a:r>
          </a:p>
          <a:p>
            <a:pPr>
              <a:tabLst>
                <a:tab pos="228600" algn="l"/>
              </a:tabLst>
            </a:pPr>
            <a:endParaRPr lang="en-US" sz="1200" dirty="0">
              <a:solidFill>
                <a:srgbClr val="DA4908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stavební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– keratin – vlasy, nehty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                  – kolagen – kosti, šlachy,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                                      chrupavky, kůže </a:t>
            </a: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transportní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– hemoglobin – v krvi, přenáší kyslík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cs typeface="Arial" charset="0"/>
              </a:rPr>
              <a:t>                                                  k buňkám v těle</a:t>
            </a: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marsik\Desktop\chrupavka-popis-l4t0-s631x360-627x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772816"/>
            <a:ext cx="1296144" cy="1614749"/>
          </a:xfrm>
          <a:prstGeom prst="rect">
            <a:avLst/>
          </a:prstGeom>
          <a:noFill/>
        </p:spPr>
      </p:pic>
      <p:pic>
        <p:nvPicPr>
          <p:cNvPr id="20487" name="Picture 7" descr="http://3.bp.blogspot.com/-WdkR_kzGNCk/UMm-iHIOCUI/AAAAAAAACcE/WIBJLSNQoAo/s1600/hemoglobin.jpg"/>
          <p:cNvPicPr>
            <a:picLocks noChangeAspect="1" noChangeArrowheads="1"/>
          </p:cNvPicPr>
          <p:nvPr/>
        </p:nvPicPr>
        <p:blipFill>
          <a:blip r:embed="rId4" cstate="print"/>
          <a:srcRect b="7382"/>
          <a:stretch>
            <a:fillRect/>
          </a:stretch>
        </p:blipFill>
        <p:spPr bwMode="auto">
          <a:xfrm>
            <a:off x="1043608" y="3933056"/>
            <a:ext cx="3600400" cy="2667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621268"/>
            <a:ext cx="871296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zajišťující pohyb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  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– </a:t>
            </a:r>
            <a:r>
              <a:rPr lang="cs-CZ" sz="2600" dirty="0" err="1" smtClean="0">
                <a:latin typeface="Arial" charset="0"/>
                <a:ea typeface="Times New Roman" pitchFamily="18" charset="0"/>
                <a:cs typeface="Arial" charset="0"/>
              </a:rPr>
              <a:t>myosin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, aktin (svaly),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      tubulin (spermie)</a:t>
            </a:r>
          </a:p>
          <a:p>
            <a:pPr eaLnBrk="0" hangingPunct="0">
              <a:tabLst>
                <a:tab pos="228600" algn="l"/>
              </a:tabLst>
            </a:pPr>
            <a:endParaRPr lang="cs-CZ" sz="26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ochranná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– imunoglobulin –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fungují jako protilátky,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                                               organismus se jimi brání 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                                               proti cizorodým látkám</a:t>
            </a: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řídící a regulační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   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– </a:t>
            </a:r>
            <a:r>
              <a:rPr lang="cs-CZ" sz="2800" b="1" dirty="0" smtClean="0">
                <a:latin typeface="Arial" charset="0"/>
                <a:ea typeface="Times New Roman" pitchFamily="18" charset="0"/>
                <a:cs typeface="Arial" charset="0"/>
              </a:rPr>
              <a:t>hormony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–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inzulín (cukrovka)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                            růstový hormon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i3.cn.cz/14/1246990940_F200902260064601.jpg"/>
          <p:cNvPicPr>
            <a:picLocks noChangeAspect="1" noChangeArrowheads="1"/>
          </p:cNvPicPr>
          <p:nvPr/>
        </p:nvPicPr>
        <p:blipFill>
          <a:blip r:embed="rId3" cstate="print"/>
          <a:srcRect r="14689"/>
          <a:stretch>
            <a:fillRect/>
          </a:stretch>
        </p:blipFill>
        <p:spPr bwMode="auto">
          <a:xfrm>
            <a:off x="4499992" y="1052736"/>
            <a:ext cx="1584176" cy="1233704"/>
          </a:xfrm>
          <a:prstGeom prst="rect">
            <a:avLst/>
          </a:prstGeom>
          <a:noFill/>
        </p:spPr>
      </p:pic>
      <p:pic>
        <p:nvPicPr>
          <p:cNvPr id="22532" name="Picture 4" descr="http://www.meregtelenites-beltisztitas.com/data/wordpress/2012/10/immunerosito_5.png"/>
          <p:cNvPicPr>
            <a:picLocks noChangeAspect="1" noChangeArrowheads="1"/>
          </p:cNvPicPr>
          <p:nvPr/>
        </p:nvPicPr>
        <p:blipFill>
          <a:blip r:embed="rId4" cstate="print"/>
          <a:srcRect b="14475"/>
          <a:stretch>
            <a:fillRect/>
          </a:stretch>
        </p:blipFill>
        <p:spPr bwMode="auto">
          <a:xfrm>
            <a:off x="1475656" y="2924944"/>
            <a:ext cx="2232248" cy="1447232"/>
          </a:xfrm>
          <a:prstGeom prst="rect">
            <a:avLst/>
          </a:prstGeom>
          <a:noFill/>
        </p:spPr>
      </p:pic>
      <p:pic>
        <p:nvPicPr>
          <p:cNvPr id="22534" name="Picture 6" descr="http://www.rustovyhormon.cz/dbpic/str_6-3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05064"/>
            <a:ext cx="2994275" cy="243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1268760"/>
            <a:ext cx="8712968" cy="51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urychlující chemické reakce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  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– </a:t>
            </a:r>
            <a:r>
              <a:rPr lang="cs-CZ" sz="2600" b="1" dirty="0" smtClean="0">
                <a:latin typeface="Arial" charset="0"/>
                <a:ea typeface="Times New Roman" pitchFamily="18" charset="0"/>
                <a:cs typeface="Arial" charset="0"/>
              </a:rPr>
              <a:t>enzymy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-</a:t>
            </a:r>
            <a:r>
              <a:rPr lang="cs-CZ" sz="2600" dirty="0" smtClean="0"/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umožňují průběh chemických reakcí</a:t>
            </a:r>
          </a:p>
          <a:p>
            <a:pPr>
              <a:lnSpc>
                <a:spcPct val="80000"/>
              </a:lnSpc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                    v živých buňkách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amyláza v ústech - štěpení škrobu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pepsin v žaludku - štěpení bílkovin</a:t>
            </a:r>
            <a:endParaRPr lang="cs-CZ" sz="2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zdroj energie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–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až ve stavu nouze (dlouhodobé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                               hladovění)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organismus vyčerpá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                            veškeré zásoby sacharidů a lipidů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                            a začne využívat jako zdroj energie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                            bílkoviny z vlastní svalové hmoty</a:t>
            </a:r>
          </a:p>
        </p:txBody>
      </p:sp>
      <p:pic>
        <p:nvPicPr>
          <p:cNvPr id="23554" name="Picture 2" descr="http://www.br.de/telekolleg/faecher/biologie/enzym-pepsin-magen100~_v-image512_-6a0b0d9618fb94fd9ee05a84a1099a13ec9d3321.jpg?version=b082e"/>
          <p:cNvPicPr>
            <a:picLocks noChangeAspect="1" noChangeArrowheads="1"/>
          </p:cNvPicPr>
          <p:nvPr/>
        </p:nvPicPr>
        <p:blipFill>
          <a:blip r:embed="rId3" cstate="print"/>
          <a:srcRect l="23622" r="5167" b="2625"/>
          <a:stretch>
            <a:fillRect/>
          </a:stretch>
        </p:blipFill>
        <p:spPr bwMode="auto">
          <a:xfrm>
            <a:off x="6660232" y="2420888"/>
            <a:ext cx="2114103" cy="162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499</Words>
  <Application>Microsoft Office PowerPoint</Application>
  <PresentationFormat>Předvádění na obrazovce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Bílkoviny – testík   klikni na správnou odpověď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marsik</dc:creator>
  <cp:lastModifiedBy>Packard Bell</cp:lastModifiedBy>
  <cp:revision>29</cp:revision>
  <dcterms:created xsi:type="dcterms:W3CDTF">2014-05-08T14:47:32Z</dcterms:created>
  <dcterms:modified xsi:type="dcterms:W3CDTF">2020-05-31T08:59:35Z</dcterms:modified>
</cp:coreProperties>
</file>