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6" r:id="rId4"/>
    <p:sldId id="279" r:id="rId5"/>
    <p:sldId id="270" r:id="rId6"/>
    <p:sldId id="268" r:id="rId7"/>
    <p:sldId id="269" r:id="rId8"/>
    <p:sldId id="271" r:id="rId9"/>
    <p:sldId id="259" r:id="rId10"/>
    <p:sldId id="262" r:id="rId11"/>
    <p:sldId id="274" r:id="rId12"/>
    <p:sldId id="276" r:id="rId13"/>
    <p:sldId id="272" r:id="rId14"/>
    <p:sldId id="261" r:id="rId15"/>
    <p:sldId id="260" r:id="rId16"/>
    <p:sldId id="277" r:id="rId17"/>
    <p:sldId id="278" r:id="rId18"/>
    <p:sldId id="284" r:id="rId19"/>
    <p:sldId id="285" r:id="rId20"/>
    <p:sldId id="286" r:id="rId21"/>
    <p:sldId id="287" r:id="rId22"/>
    <p:sldId id="283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F09B"/>
    <a:srgbClr val="FFFFA3"/>
    <a:srgbClr val="FF7979"/>
    <a:srgbClr val="12E480"/>
    <a:srgbClr val="06F091"/>
    <a:srgbClr val="00D661"/>
    <a:srgbClr val="FFFF66"/>
    <a:srgbClr val="FFFF2F"/>
    <a:srgbClr val="FF5353"/>
    <a:srgbClr val="FFBE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46" autoAdjust="0"/>
  </p:normalViewPr>
  <p:slideViewPr>
    <p:cSldViewPr>
      <p:cViewPr>
        <p:scale>
          <a:sx n="52" d="100"/>
          <a:sy n="52" d="100"/>
        </p:scale>
        <p:origin x="-94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FBC2C-1608-4A0C-8BDC-CB7B674C7F5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FDA59-7D06-4C6B-8166-89EC7EC3C8A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F0A5D-EAD4-44C7-BB9E-8813C149547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C7B1B14-D0ED-4760-963F-6A5D9BC8495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0579F-CA22-4287-95DE-D5E47DE4609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67D8A-C071-4E6F-8DF5-994A8D8D3DC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559F4-E1FB-4B5E-B184-1AD3FBCCDDB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91828-3903-410C-98BF-DFADCAFBFD3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74EF5-6491-43A8-947F-31F59C2F80D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17E9D-A539-4324-AA13-76DB95F7964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42342-0BB7-4AB5-AF1A-31E56844E9D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23EBE-3054-458F-8661-46B70DA96EB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7F71814-7C11-4F3E-969E-F001141A0E52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Ch projekt\8 -nebezpečné látky - test HOTPOT\logo bar.jpg"/>
          <p:cNvPicPr>
            <a:picLocks noChangeAspect="1" noChangeArrowheads="1"/>
          </p:cNvPicPr>
          <p:nvPr/>
        </p:nvPicPr>
        <p:blipFill>
          <a:blip r:embed="rId2" cstate="print"/>
          <a:srcRect t="12239"/>
          <a:stretch>
            <a:fillRect/>
          </a:stretch>
        </p:blipFill>
        <p:spPr bwMode="auto">
          <a:xfrm>
            <a:off x="5147048" y="116632"/>
            <a:ext cx="3996952" cy="839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251520" y="332656"/>
            <a:ext cx="4392488" cy="1080120"/>
          </a:xfrm>
          <a:prstGeom prst="rect">
            <a:avLst/>
          </a:prstGeom>
          <a:solidFill>
            <a:srgbClr val="FF993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SACHARIDY</a:t>
            </a:r>
            <a:endParaRPr kumimoji="0" lang="cs-CZ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50" name="Picture 2" descr="http://i.iinfo.cz/images/310/cukr-a-sacharidy-rychle-a-pomale-cukry-3-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6519" y="1628800"/>
            <a:ext cx="6305881" cy="5013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bily-cukr-mtb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2857500" cy="3429000"/>
          </a:xfrm>
          <a:prstGeom prst="rect">
            <a:avLst/>
          </a:prstGeom>
          <a:noFill/>
        </p:spPr>
      </p:pic>
      <p:pic>
        <p:nvPicPr>
          <p:cNvPr id="10247" name="Picture 7" descr="cuk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3860800"/>
            <a:ext cx="2600325" cy="2779713"/>
          </a:xfrm>
          <a:prstGeom prst="rect">
            <a:avLst/>
          </a:prstGeom>
          <a:noFill/>
        </p:spPr>
      </p:pic>
      <p:pic>
        <p:nvPicPr>
          <p:cNvPr id="10249" name="Picture 9" descr="cuk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4365625"/>
            <a:ext cx="3995737" cy="2087563"/>
          </a:xfrm>
          <a:prstGeom prst="rect">
            <a:avLst/>
          </a:prstGeom>
          <a:noFill/>
        </p:spPr>
      </p:pic>
      <p:pic>
        <p:nvPicPr>
          <p:cNvPr id="10251" name="Picture 11" descr="b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476250"/>
            <a:ext cx="3671888" cy="3341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upload.wikimedia.org/wikipedia/commons/4/47/Maltoz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4335145" cy="2317802"/>
          </a:xfrm>
          <a:prstGeom prst="rect">
            <a:avLst/>
          </a:prstGeom>
          <a:noFill/>
        </p:spPr>
      </p:pic>
      <p:pic>
        <p:nvPicPr>
          <p:cNvPr id="25604" name="Picture 4" descr="http://pivo.php5.sk/wp-content/uploads/2010/08/druhy-pi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711008"/>
            <a:ext cx="4067944" cy="2954288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59632" y="260648"/>
            <a:ext cx="3023665" cy="7016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4000" b="1" dirty="0" smtClean="0">
                <a:latin typeface="Arial" charset="0"/>
              </a:rPr>
              <a:t>MALTÓZA</a:t>
            </a:r>
            <a:endParaRPr lang="cs-CZ" sz="4000" b="1" dirty="0">
              <a:latin typeface="Arial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716016" y="1124744"/>
            <a:ext cx="3744416" cy="707886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4000" b="1" dirty="0" smtClean="0">
                <a:latin typeface="Arial" charset="0"/>
              </a:rPr>
              <a:t>sladový cukr</a:t>
            </a:r>
            <a:endParaRPr lang="cs-CZ" sz="40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://www.maxx.si/old/datoteke/slike/1833-lakto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5307588" cy="2088232"/>
          </a:xfrm>
          <a:prstGeom prst="rect">
            <a:avLst/>
          </a:prstGeom>
          <a:noFill/>
        </p:spPr>
      </p:pic>
      <p:pic>
        <p:nvPicPr>
          <p:cNvPr id="39938" name="Picture 2" descr="http://bi.gazeta.pl/im/1/4301/z4301041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8940" y="3068960"/>
            <a:ext cx="2874621" cy="3529238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051720" y="260648"/>
            <a:ext cx="3023665" cy="7016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4000" b="1" dirty="0" smtClean="0">
                <a:latin typeface="Arial" charset="0"/>
              </a:rPr>
              <a:t>LAKTÓZA</a:t>
            </a:r>
            <a:endParaRPr lang="cs-CZ" sz="4000" b="1" dirty="0">
              <a:latin typeface="Arial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148064" y="1124744"/>
            <a:ext cx="3672408" cy="707886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4000" b="1" dirty="0" smtClean="0">
                <a:latin typeface="Arial" charset="0"/>
              </a:rPr>
              <a:t>mléčný cukr</a:t>
            </a:r>
            <a:endParaRPr lang="cs-CZ" sz="40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F09B">
            <a:alpha val="839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6600" b="1">
                <a:latin typeface="Arial" charset="0"/>
              </a:rPr>
              <a:t>Polysacharidy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259632" y="332656"/>
            <a:ext cx="2951162" cy="701675"/>
          </a:xfrm>
          <a:prstGeom prst="rect">
            <a:avLst/>
          </a:prstGeom>
          <a:solidFill>
            <a:srgbClr val="6ED48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4000" b="1" dirty="0">
                <a:latin typeface="Arial" charset="0"/>
              </a:rPr>
              <a:t>CELULÓZA</a:t>
            </a:r>
          </a:p>
        </p:txBody>
      </p:sp>
      <p:pic>
        <p:nvPicPr>
          <p:cNvPr id="25602" name="Picture 2" descr="http://bi.gazeta.pl/im/9/7864/m7864559.jpg"/>
          <p:cNvPicPr>
            <a:picLocks noChangeAspect="1" noChangeArrowheads="1"/>
          </p:cNvPicPr>
          <p:nvPr/>
        </p:nvPicPr>
        <p:blipFill>
          <a:blip r:embed="rId2" cstate="print"/>
          <a:srcRect l="8841" t="14880"/>
          <a:stretch>
            <a:fillRect/>
          </a:stretch>
        </p:blipFill>
        <p:spPr bwMode="auto">
          <a:xfrm>
            <a:off x="755576" y="1484784"/>
            <a:ext cx="6754253" cy="2252410"/>
          </a:xfrm>
          <a:prstGeom prst="rect">
            <a:avLst/>
          </a:prstGeom>
          <a:noFill/>
        </p:spPr>
      </p:pic>
      <p:pic>
        <p:nvPicPr>
          <p:cNvPr id="25604" name="Picture 4" descr="http://www.ocieplaniebudynkow.pl/images/photo/celuloza/DSC04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861048"/>
            <a:ext cx="3384376" cy="2538282"/>
          </a:xfrm>
          <a:prstGeom prst="rect">
            <a:avLst/>
          </a:prstGeom>
          <a:noFill/>
        </p:spPr>
      </p:pic>
      <p:pic>
        <p:nvPicPr>
          <p:cNvPr id="25606" name="Picture 6" descr="http://www.proslunicka.cz/378-thickbox/separacni-plenky-z-celulozy-disana.jpg"/>
          <p:cNvPicPr>
            <a:picLocks noChangeAspect="1" noChangeArrowheads="1"/>
          </p:cNvPicPr>
          <p:nvPr/>
        </p:nvPicPr>
        <p:blipFill>
          <a:blip r:embed="rId4" cstate="print"/>
          <a:srcRect l="16378" t="28346" r="17008" b="28346"/>
          <a:stretch>
            <a:fillRect/>
          </a:stretch>
        </p:blipFill>
        <p:spPr bwMode="auto">
          <a:xfrm>
            <a:off x="395536" y="3933056"/>
            <a:ext cx="3765736" cy="2448272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292080" y="620688"/>
            <a:ext cx="2304256" cy="701675"/>
          </a:xfrm>
          <a:prstGeom prst="rect">
            <a:avLst/>
          </a:prstGeom>
          <a:solidFill>
            <a:srgbClr val="6ED48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4000" b="1" dirty="0" smtClean="0">
                <a:latin typeface="Arial" charset="0"/>
              </a:rPr>
              <a:t>buničina</a:t>
            </a:r>
            <a:endParaRPr lang="cs-CZ" sz="40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chempoint.cz/data/imgs/01303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88348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pavelbohm.cz/kurzySCO/biochemie/zima_lekce3/skrob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19"/>
            <a:ext cx="6552728" cy="2912325"/>
          </a:xfrm>
          <a:prstGeom prst="rect">
            <a:avLst/>
          </a:prstGeom>
          <a:noFill/>
        </p:spPr>
      </p:pic>
      <p:pic>
        <p:nvPicPr>
          <p:cNvPr id="40964" name="Picture 4" descr="http://www.lyckeby.cz/cz/skrob/files/3/brambora-skro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188084"/>
            <a:ext cx="5112568" cy="2513680"/>
          </a:xfrm>
          <a:prstGeom prst="rect">
            <a:avLst/>
          </a:prstGeom>
          <a:noFill/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796136" y="404664"/>
            <a:ext cx="2376264" cy="701675"/>
          </a:xfrm>
          <a:prstGeom prst="rect">
            <a:avLst/>
          </a:prstGeom>
          <a:solidFill>
            <a:srgbClr val="6ED48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4000" b="1" dirty="0" smtClean="0">
                <a:latin typeface="Arial" charset="0"/>
              </a:rPr>
              <a:t>ŠKROB</a:t>
            </a:r>
            <a:endParaRPr lang="cs-CZ" sz="40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http://galenus.cz/img/zdravi/cukrovka/jat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221088"/>
            <a:ext cx="4763330" cy="2520280"/>
          </a:xfrm>
          <a:prstGeom prst="rect">
            <a:avLst/>
          </a:prstGeom>
          <a:noFill/>
        </p:spPr>
      </p:pic>
      <p:pic>
        <p:nvPicPr>
          <p:cNvPr id="41986" name="Picture 2" descr="http://galenus.cz/img/zdravi/cukrovka/glykog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4826264" cy="4248472"/>
          </a:xfrm>
          <a:prstGeom prst="rect">
            <a:avLst/>
          </a:prstGeom>
          <a:noFill/>
        </p:spPr>
      </p:pic>
      <p:pic>
        <p:nvPicPr>
          <p:cNvPr id="41990" name="Picture 6" descr="http://www.sportujeme.sk/a-galeria/glukoza-86491220.jpg"/>
          <p:cNvPicPr>
            <a:picLocks noChangeAspect="1" noChangeArrowheads="1"/>
          </p:cNvPicPr>
          <p:nvPr/>
        </p:nvPicPr>
        <p:blipFill>
          <a:blip r:embed="rId4" cstate="print"/>
          <a:srcRect l="30923" r="17180"/>
          <a:stretch>
            <a:fillRect/>
          </a:stretch>
        </p:blipFill>
        <p:spPr bwMode="auto">
          <a:xfrm>
            <a:off x="6012160" y="1340768"/>
            <a:ext cx="2021359" cy="2592288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292080" y="332656"/>
            <a:ext cx="3168352" cy="707886"/>
          </a:xfrm>
          <a:prstGeom prst="rect">
            <a:avLst/>
          </a:prstGeom>
          <a:solidFill>
            <a:srgbClr val="6ED48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4000" b="1" dirty="0" smtClean="0">
                <a:latin typeface="Arial" charset="0"/>
              </a:rPr>
              <a:t>GLYKOGEN</a:t>
            </a:r>
            <a:endParaRPr lang="cs-CZ" sz="4000" b="1" dirty="0">
              <a:latin typeface="Arial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7504" y="5445224"/>
            <a:ext cx="4032448" cy="707886"/>
          </a:xfrm>
          <a:prstGeom prst="rect">
            <a:avLst/>
          </a:prstGeom>
          <a:solidFill>
            <a:srgbClr val="6ED48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4000" b="1" dirty="0" smtClean="0">
                <a:latin typeface="Arial" charset="0"/>
              </a:rPr>
              <a:t>živočišný škrob</a:t>
            </a:r>
            <a:endParaRPr lang="cs-CZ" sz="40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9512" y="260648"/>
            <a:ext cx="5328592" cy="576064"/>
          </a:xfrm>
          <a:prstGeom prst="rect">
            <a:avLst/>
          </a:prstGeom>
          <a:solidFill>
            <a:srgbClr val="FF9933"/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Výskyt</a:t>
            </a:r>
            <a:r>
              <a:rPr kumimoji="0" lang="cs-CZ" sz="32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sacharidů - </a:t>
            </a:r>
            <a:r>
              <a:rPr kumimoji="0" lang="cs-CZ" sz="3200" b="1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testík</a:t>
            </a:r>
            <a:endParaRPr kumimoji="0" lang="cs-CZ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39938" name="Picture 2" descr="C:\Users\marsik\Desktop\Ch projekt\Olda - chemie květen\Sacharidy - zdroje - test hotpot\Obraz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780928"/>
            <a:ext cx="2304256" cy="1729198"/>
          </a:xfrm>
          <a:prstGeom prst="rect">
            <a:avLst/>
          </a:prstGeom>
          <a:noFill/>
        </p:spPr>
      </p:pic>
      <p:pic>
        <p:nvPicPr>
          <p:cNvPr id="39940" name="Picture 4" descr="http://czechfolks.com/plus/wp-content/uploads/2012/02/222.jpg"/>
          <p:cNvPicPr>
            <a:picLocks noChangeAspect="1" noChangeArrowheads="1"/>
          </p:cNvPicPr>
          <p:nvPr/>
        </p:nvPicPr>
        <p:blipFill>
          <a:blip r:embed="rId3" cstate="print"/>
          <a:srcRect l="3507" r="6377" b="6558"/>
          <a:stretch>
            <a:fillRect/>
          </a:stretch>
        </p:blipFill>
        <p:spPr bwMode="auto">
          <a:xfrm>
            <a:off x="1043608" y="1052736"/>
            <a:ext cx="3528392" cy="1600943"/>
          </a:xfrm>
          <a:prstGeom prst="rect">
            <a:avLst/>
          </a:prstGeom>
          <a:noFill/>
        </p:spPr>
      </p:pic>
      <p:pic>
        <p:nvPicPr>
          <p:cNvPr id="39941" name="Picture 5" descr="C:\Users\marsik\Desktop\Ch projekt\Olda - chemie květen\Sacharidy - zdroje - test hotpot\Obrazek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941168"/>
            <a:ext cx="1744112" cy="1715269"/>
          </a:xfrm>
          <a:prstGeom prst="rect">
            <a:avLst/>
          </a:prstGeom>
          <a:noFill/>
        </p:spPr>
      </p:pic>
      <p:pic>
        <p:nvPicPr>
          <p:cNvPr id="39942" name="Picture 6" descr="C:\Users\marsik\Desktop\Ch projekt\Olda - chemie květen\Sacharidy - zdroje - test hotpot\Obrazek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1" y="4581128"/>
            <a:ext cx="2761007" cy="2016224"/>
          </a:xfrm>
          <a:prstGeom prst="rect">
            <a:avLst/>
          </a:prstGeom>
          <a:noFill/>
        </p:spPr>
      </p:pic>
      <p:pic>
        <p:nvPicPr>
          <p:cNvPr id="39943" name="Picture 7" descr="C:\Users\marsik\Desktop\Ch projekt\Olda - chemie květen\Sacharidy - zdroje - test hotpot\Obrazek6.jpg"/>
          <p:cNvPicPr>
            <a:picLocks noChangeAspect="1" noChangeArrowheads="1"/>
          </p:cNvPicPr>
          <p:nvPr/>
        </p:nvPicPr>
        <p:blipFill>
          <a:blip r:embed="rId6" cstate="print"/>
          <a:srcRect l="3221" r="3865" b="3081"/>
          <a:stretch>
            <a:fillRect/>
          </a:stretch>
        </p:blipFill>
        <p:spPr bwMode="auto">
          <a:xfrm>
            <a:off x="6190143" y="188640"/>
            <a:ext cx="2751216" cy="1800200"/>
          </a:xfrm>
          <a:prstGeom prst="rect">
            <a:avLst/>
          </a:prstGeom>
          <a:noFill/>
        </p:spPr>
      </p:pic>
      <p:pic>
        <p:nvPicPr>
          <p:cNvPr id="39944" name="Picture 8" descr="C:\Users\marsik\Desktop\Ch projekt\Olda - chemie květen\Sacharidy - zdroje - test hotpot\Obrazek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2924944"/>
            <a:ext cx="1849115" cy="1886570"/>
          </a:xfrm>
          <a:prstGeom prst="rect">
            <a:avLst/>
          </a:prstGeom>
          <a:noFill/>
        </p:spPr>
      </p:pic>
      <p:pic>
        <p:nvPicPr>
          <p:cNvPr id="39945" name="Picture 9" descr="C:\Users\marsik\Desktop\Ch projekt\Olda - chemie květen\Sacharidy - zdroje - test hotpot\Obrazek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4869160"/>
            <a:ext cx="3059172" cy="1788033"/>
          </a:xfrm>
          <a:prstGeom prst="rect">
            <a:avLst/>
          </a:prstGeom>
          <a:noFill/>
        </p:spPr>
      </p:pic>
      <p:pic>
        <p:nvPicPr>
          <p:cNvPr id="39946" name="Picture 10" descr="C:\Users\marsik\Desktop\Ch projekt\Olda - chemie květen\Sacharidy - zdroje - test hotpot\Obrazek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2348880"/>
            <a:ext cx="2941475" cy="1800200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611560" y="1052736"/>
            <a:ext cx="356188" cy="461665"/>
          </a:xfrm>
          <a:prstGeom prst="rect">
            <a:avLst/>
          </a:prstGeom>
          <a:solidFill>
            <a:srgbClr val="FF9933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cs-CZ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724128" y="260648"/>
            <a:ext cx="356188" cy="461665"/>
          </a:xfrm>
          <a:prstGeom prst="rect">
            <a:avLst/>
          </a:prstGeom>
          <a:solidFill>
            <a:srgbClr val="FF9933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cs-CZ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79512" y="2924944"/>
            <a:ext cx="356188" cy="461665"/>
          </a:xfrm>
          <a:prstGeom prst="rect">
            <a:avLst/>
          </a:prstGeom>
          <a:solidFill>
            <a:srgbClr val="FF9933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cs-CZ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843808" y="2852936"/>
            <a:ext cx="356188" cy="461665"/>
          </a:xfrm>
          <a:prstGeom prst="rect">
            <a:avLst/>
          </a:prstGeom>
          <a:solidFill>
            <a:srgbClr val="FF9933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cs-CZ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508104" y="2276872"/>
            <a:ext cx="356188" cy="461665"/>
          </a:xfrm>
          <a:prstGeom prst="rect">
            <a:avLst/>
          </a:prstGeom>
          <a:solidFill>
            <a:srgbClr val="FF9933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cs-CZ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5496" y="4941168"/>
            <a:ext cx="356188" cy="461665"/>
          </a:xfrm>
          <a:prstGeom prst="rect">
            <a:avLst/>
          </a:prstGeom>
          <a:solidFill>
            <a:srgbClr val="FF9933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cs-CZ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940152" y="4653136"/>
            <a:ext cx="356188" cy="461665"/>
          </a:xfrm>
          <a:prstGeom prst="rect">
            <a:avLst/>
          </a:prstGeom>
          <a:solidFill>
            <a:srgbClr val="FF9933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cs-CZ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339752" y="4941168"/>
            <a:ext cx="356188" cy="461665"/>
          </a:xfrm>
          <a:prstGeom prst="rect">
            <a:avLst/>
          </a:prstGeom>
          <a:solidFill>
            <a:srgbClr val="FF9933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cs-CZ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9512" y="260648"/>
            <a:ext cx="7632848" cy="576064"/>
          </a:xfrm>
          <a:prstGeom prst="rect">
            <a:avLst/>
          </a:prstGeom>
          <a:solidFill>
            <a:srgbClr val="FF9933"/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Výskyt</a:t>
            </a:r>
            <a:r>
              <a:rPr kumimoji="0" lang="cs-CZ" sz="32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sacharidů – </a:t>
            </a:r>
            <a:r>
              <a:rPr kumimoji="0" lang="cs-CZ" sz="3200" b="1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testík</a:t>
            </a:r>
            <a:r>
              <a:rPr kumimoji="0" lang="cs-CZ" sz="32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– řešení:</a:t>
            </a:r>
            <a:endParaRPr kumimoji="0" lang="cs-CZ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27584" y="1556792"/>
            <a:ext cx="2232248" cy="3046988"/>
          </a:xfrm>
          <a:prstGeom prst="rect">
            <a:avLst/>
          </a:prstGeom>
          <a:solidFill>
            <a:srgbClr val="FFBE7D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1 – sacharóza</a:t>
            </a: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2 – laktóza</a:t>
            </a: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3 – glykogen</a:t>
            </a: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4 – glukóza</a:t>
            </a: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5 – celulóza</a:t>
            </a: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6 – fruktóza</a:t>
            </a: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7 – škrob</a:t>
            </a: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8 – maltóza</a:t>
            </a:r>
          </a:p>
        </p:txBody>
      </p:sp>
      <p:pic>
        <p:nvPicPr>
          <p:cNvPr id="40962" name="Picture 2" descr="C:\Users\marsik\Desktop\obrázky na ppt\bilkovina,sacharid,_tu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993914"/>
            <a:ext cx="4680520" cy="3371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5616624" cy="680120"/>
          </a:xfrm>
          <a:solidFill>
            <a:srgbClr val="FF9933"/>
          </a:solidFill>
        </p:spPr>
        <p:txBody>
          <a:bodyPr/>
          <a:lstStyle/>
          <a:p>
            <a:r>
              <a:rPr lang="cs-CZ" sz="3600" b="1" dirty="0" smtClean="0">
                <a:latin typeface="Arial" charset="0"/>
              </a:rPr>
              <a:t>SACHARIDY - CUKRY</a:t>
            </a:r>
            <a:endParaRPr lang="cs-CZ" sz="3600" b="1" dirty="0">
              <a:latin typeface="Arial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23528" y="1268760"/>
            <a:ext cx="7992888" cy="2400657"/>
          </a:xfrm>
          <a:prstGeom prst="rect">
            <a:avLst/>
          </a:prstGeom>
          <a:solidFill>
            <a:srgbClr val="FFBE7D">
              <a:alpha val="7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Tx/>
              <a:buChar char="•"/>
            </a:pPr>
            <a:r>
              <a:rPr lang="cs-CZ" dirty="0"/>
              <a:t> </a:t>
            </a:r>
            <a:r>
              <a:rPr lang="cs-CZ" sz="2600" dirty="0">
                <a:latin typeface="Arial" charset="0"/>
              </a:rPr>
              <a:t>jsou přírodní látky většinou rostlinného původu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cs-CZ" sz="2600" dirty="0">
                <a:latin typeface="Arial" charset="0"/>
              </a:rPr>
              <a:t> v molekulách </a:t>
            </a:r>
            <a:r>
              <a:rPr lang="cs-CZ" sz="2600" dirty="0" smtClean="0">
                <a:latin typeface="Arial" charset="0"/>
              </a:rPr>
              <a:t>jsou obsaženy atomy </a:t>
            </a:r>
            <a:r>
              <a:rPr lang="cs-CZ" sz="2600" b="1" dirty="0">
                <a:latin typeface="Arial" charset="0"/>
              </a:rPr>
              <a:t>C, H, </a:t>
            </a:r>
            <a:r>
              <a:rPr lang="cs-CZ" sz="2600" b="1" dirty="0">
                <a:solidFill>
                  <a:srgbClr val="CC0000"/>
                </a:solidFill>
                <a:latin typeface="Arial" charset="0"/>
              </a:rPr>
              <a:t>O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cs-CZ" sz="2600" b="1" dirty="0">
                <a:latin typeface="Arial" charset="0"/>
              </a:rPr>
              <a:t> </a:t>
            </a:r>
            <a:r>
              <a:rPr lang="cs-CZ" sz="2600" dirty="0">
                <a:latin typeface="Arial" charset="0"/>
              </a:rPr>
              <a:t>obsahují</a:t>
            </a:r>
            <a:r>
              <a:rPr lang="cs-CZ" sz="2600" b="1" dirty="0">
                <a:latin typeface="Arial" charset="0"/>
              </a:rPr>
              <a:t> </a:t>
            </a:r>
            <a:r>
              <a:rPr lang="cs-CZ" sz="2600" dirty="0" smtClean="0">
                <a:latin typeface="Arial" charset="0"/>
              </a:rPr>
              <a:t>jednu </a:t>
            </a:r>
            <a:r>
              <a:rPr lang="cs-CZ" sz="2600" b="1" dirty="0" smtClean="0">
                <a:latin typeface="Arial" charset="0"/>
              </a:rPr>
              <a:t>karbonylovou</a:t>
            </a:r>
            <a:r>
              <a:rPr lang="cs-CZ" sz="2600" dirty="0" smtClean="0">
                <a:latin typeface="Arial" charset="0"/>
              </a:rPr>
              <a:t> skupinu a více </a:t>
            </a:r>
          </a:p>
          <a:p>
            <a:pPr>
              <a:spcBef>
                <a:spcPts val="600"/>
              </a:spcBef>
            </a:pPr>
            <a:r>
              <a:rPr lang="cs-CZ" sz="2600" dirty="0" smtClean="0">
                <a:latin typeface="Arial" charset="0"/>
              </a:rPr>
              <a:t>  </a:t>
            </a:r>
            <a:r>
              <a:rPr lang="cs-CZ" sz="2600" b="1" dirty="0" smtClean="0">
                <a:latin typeface="Arial" charset="0"/>
              </a:rPr>
              <a:t>hydroxylových</a:t>
            </a:r>
            <a:r>
              <a:rPr lang="cs-CZ" sz="2600" dirty="0" smtClean="0">
                <a:latin typeface="Arial" charset="0"/>
              </a:rPr>
              <a:t> skupin (OH</a:t>
            </a:r>
            <a:r>
              <a:rPr lang="cs-CZ" sz="2600" b="1" dirty="0" smtClean="0">
                <a:latin typeface="Arial" charset="0"/>
              </a:rPr>
              <a:t> </a:t>
            </a:r>
            <a:r>
              <a:rPr lang="cs-CZ" sz="2600" dirty="0" smtClean="0">
                <a:latin typeface="Arial" charset="0"/>
              </a:rPr>
              <a:t>skupina)</a:t>
            </a:r>
            <a:endParaRPr lang="cs-CZ" sz="2600" dirty="0">
              <a:latin typeface="Arial" charset="0"/>
            </a:endParaRPr>
          </a:p>
          <a:p>
            <a:pPr>
              <a:spcBef>
                <a:spcPts val="600"/>
              </a:spcBef>
              <a:buFontTx/>
              <a:buChar char="•"/>
            </a:pPr>
            <a:r>
              <a:rPr lang="cs-CZ" sz="2600" dirty="0" smtClean="0">
                <a:latin typeface="Arial" charset="0"/>
              </a:rPr>
              <a:t> jako </a:t>
            </a:r>
            <a:r>
              <a:rPr lang="cs-CZ" sz="2600" b="1" dirty="0" smtClean="0">
                <a:latin typeface="Arial" charset="0"/>
              </a:rPr>
              <a:t>cukry </a:t>
            </a:r>
            <a:r>
              <a:rPr lang="cs-CZ" sz="2600" dirty="0" smtClean="0">
                <a:latin typeface="Arial" charset="0"/>
              </a:rPr>
              <a:t>nazýváme jednoduché sacharidy    </a:t>
            </a:r>
            <a:endParaRPr lang="cs-CZ" sz="2600" dirty="0">
              <a:latin typeface="Arial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427984" y="764704"/>
            <a:ext cx="4543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 z řeckého slova </a:t>
            </a:r>
            <a:r>
              <a:rPr lang="cs-CZ" i="1" dirty="0" err="1" smtClean="0">
                <a:latin typeface="Arial" pitchFamily="34" charset="0"/>
                <a:cs typeface="Arial" pitchFamily="34" charset="0"/>
              </a:rPr>
              <a:t>sachar</a:t>
            </a:r>
            <a:r>
              <a:rPr lang="cs-CZ" i="1" dirty="0" smtClean="0">
                <a:latin typeface="Arial" pitchFamily="34" charset="0"/>
                <a:cs typeface="Arial" pitchFamily="34" charset="0"/>
              </a:rPr>
              <a:t>  = cukr</a:t>
            </a:r>
            <a:endParaRPr lang="cs-CZ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99592" y="3861048"/>
            <a:ext cx="7992888" cy="2816156"/>
          </a:xfrm>
          <a:prstGeom prst="rect">
            <a:avLst/>
          </a:prstGeom>
          <a:solidFill>
            <a:srgbClr val="FFBE7D">
              <a:alpha val="7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Sacharidy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cs-CZ" sz="2800" dirty="0" smtClean="0">
                <a:latin typeface="Arial" charset="0"/>
              </a:rPr>
              <a:t> </a:t>
            </a:r>
            <a:r>
              <a:rPr lang="cs-CZ" dirty="0" smtClean="0">
                <a:latin typeface="Arial" charset="0"/>
              </a:rPr>
              <a:t>vytvářejí rostliny při </a:t>
            </a:r>
            <a:r>
              <a:rPr lang="cs-CZ" b="1" dirty="0" smtClean="0">
                <a:latin typeface="Arial" charset="0"/>
              </a:rPr>
              <a:t>fotosyntéze</a:t>
            </a:r>
            <a:endParaRPr lang="cs-CZ" b="1" dirty="0">
              <a:solidFill>
                <a:srgbClr val="CC0000"/>
              </a:solidFill>
              <a:latin typeface="Arial" charset="0"/>
            </a:endParaRPr>
          </a:p>
          <a:p>
            <a:pPr>
              <a:spcBef>
                <a:spcPts val="600"/>
              </a:spcBef>
              <a:buFontTx/>
              <a:buChar char="•"/>
            </a:pPr>
            <a:r>
              <a:rPr lang="cs-CZ" b="1" dirty="0">
                <a:latin typeface="Arial" charset="0"/>
              </a:rPr>
              <a:t> </a:t>
            </a:r>
            <a:r>
              <a:rPr lang="cs-CZ" dirty="0" smtClean="0">
                <a:latin typeface="Arial" charset="0"/>
              </a:rPr>
              <a:t>jsou základní stavební a zásobní látkou rostlin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cs-CZ" dirty="0" smtClean="0">
                <a:latin typeface="Arial" charset="0"/>
              </a:rPr>
              <a:t> tvoří hlavní složkou potravy živočichů, zdrojem energie </a:t>
            </a:r>
          </a:p>
          <a:p>
            <a:pPr>
              <a:spcBef>
                <a:spcPts val="600"/>
              </a:spcBef>
            </a:pPr>
            <a:r>
              <a:rPr lang="cs-CZ" dirty="0" smtClean="0">
                <a:latin typeface="Arial" charset="0"/>
              </a:rPr>
              <a:t>  a zásobní látkou</a:t>
            </a:r>
            <a:endParaRPr lang="cs-CZ" dirty="0">
              <a:latin typeface="Arial" charset="0"/>
            </a:endParaRPr>
          </a:p>
          <a:p>
            <a:pPr>
              <a:spcBef>
                <a:spcPts val="600"/>
              </a:spcBef>
              <a:buFontTx/>
              <a:buChar char="•"/>
            </a:pPr>
            <a:r>
              <a:rPr lang="cs-CZ" dirty="0" smtClean="0">
                <a:latin typeface="Arial" charset="0"/>
              </a:rPr>
              <a:t> jsou surovinou pro průmyslové výroby (papír, textil)   </a:t>
            </a:r>
            <a:endParaRPr lang="cs-CZ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sik\Desktop\24 fotosyntéza.jpg"/>
          <p:cNvPicPr>
            <a:picLocks noChangeAspect="1" noChangeArrowheads="1"/>
          </p:cNvPicPr>
          <p:nvPr/>
        </p:nvPicPr>
        <p:blipFill>
          <a:blip r:embed="rId2" cstate="print"/>
          <a:srcRect b="2812"/>
          <a:stretch>
            <a:fillRect/>
          </a:stretch>
        </p:blipFill>
        <p:spPr bwMode="auto">
          <a:xfrm>
            <a:off x="0" y="1081861"/>
            <a:ext cx="9144000" cy="5776139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9512" y="260648"/>
            <a:ext cx="8784976" cy="576064"/>
          </a:xfrm>
          <a:prstGeom prst="rect">
            <a:avLst/>
          </a:prstGeom>
          <a:solidFill>
            <a:srgbClr val="FF9933"/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Fotosyntéza – doplň do rámečků správná slova:</a:t>
            </a: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sik\Desktop\24 fotosyntéza.jpg"/>
          <p:cNvPicPr>
            <a:picLocks noChangeAspect="1" noChangeArrowheads="1"/>
          </p:cNvPicPr>
          <p:nvPr/>
        </p:nvPicPr>
        <p:blipFill>
          <a:blip r:embed="rId2" cstate="print"/>
          <a:srcRect b="2812"/>
          <a:stretch>
            <a:fillRect/>
          </a:stretch>
        </p:blipFill>
        <p:spPr bwMode="auto">
          <a:xfrm>
            <a:off x="0" y="1081861"/>
            <a:ext cx="9144000" cy="5776139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3563888" y="2452826"/>
            <a:ext cx="2207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60136F"/>
                </a:solidFill>
                <a:latin typeface="Arial" pitchFamily="34" charset="0"/>
                <a:cs typeface="Arial" pitchFamily="34" charset="0"/>
              </a:rPr>
              <a:t>sluneční energie</a:t>
            </a:r>
            <a:endParaRPr lang="cs-CZ" sz="2000" b="1" dirty="0">
              <a:solidFill>
                <a:srgbClr val="60136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39552" y="4005064"/>
            <a:ext cx="10807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oxid </a:t>
            </a:r>
          </a:p>
          <a:p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uhličitý</a:t>
            </a:r>
            <a:endParaRPr lang="cs-CZ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83568" y="5045114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voda</a:t>
            </a:r>
            <a:endParaRPr lang="cs-CZ" sz="2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436096" y="6341258"/>
            <a:ext cx="1008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kyslík</a:t>
            </a:r>
            <a:endParaRPr lang="cs-CZ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032344" y="4509120"/>
            <a:ext cx="1140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CC1E9A"/>
                </a:solidFill>
                <a:latin typeface="Arial" pitchFamily="34" charset="0"/>
                <a:cs typeface="Arial" pitchFamily="34" charset="0"/>
              </a:rPr>
              <a:t>glukóza</a:t>
            </a:r>
            <a:endParaRPr lang="cs-CZ" sz="2000" b="1" dirty="0">
              <a:solidFill>
                <a:srgbClr val="CC1E9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79512" y="260648"/>
            <a:ext cx="8784976" cy="576064"/>
          </a:xfrm>
          <a:prstGeom prst="rect">
            <a:avLst/>
          </a:prstGeom>
          <a:solidFill>
            <a:srgbClr val="FF9933"/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Fotosyntéza – řešení</a:t>
            </a: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23528" y="103149"/>
            <a:ext cx="8640960" cy="7214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cs-CZ" sz="2400" kern="0" dirty="0">
                <a:latin typeface="Arial" pitchFamily="34" charset="0"/>
                <a:cs typeface="Arial" pitchFamily="34" charset="0"/>
              </a:rPr>
              <a:t>Zdroje:</a:t>
            </a:r>
          </a:p>
          <a:p>
            <a:pPr marL="342900" lvl="0" indent="-34290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lang="cs-CZ" sz="1100" kern="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otevřená galerie office.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microsoft.com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proslunicka.cz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/378-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thickbox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separacni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-plenky-z-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celulozy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disana.jpg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http://bi.gazeta.pl/im/9/7864/m7864559.jpg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lyckeby.cz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cz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skrob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files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/3/brambora-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skrob.jpg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chemorgkkmk.republika.pl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sacharoza.png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http://galenus.cz/img/zdravi/cukrovka/glykogen.jpg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http://upload.wikimedia.org/wikipedia/commons/thumb/3/32/Molecule_de_saccharose.png/180px-Molecule_de_saccharose.png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http://bi.gazeta.pl/im/1/4301/z4301041Q.jpg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http://pavelbohm.cz/kurzySCO/biochemie/zima_lekce3/skrob2.gif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http://pivo.php5.sk/</a:t>
            </a:r>
            <a:r>
              <a:rPr lang="cs-CZ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wp</a:t>
            </a:r>
            <a:r>
              <a:rPr lang="cs-C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cs-CZ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content</a:t>
            </a:r>
            <a:r>
              <a:rPr lang="cs-C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uploads</a:t>
            </a:r>
            <a:r>
              <a:rPr lang="cs-C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/2010/08/druhy-piva.</a:t>
            </a:r>
            <a:r>
              <a:rPr lang="cs-CZ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jpg</a:t>
            </a:r>
            <a:endParaRPr lang="cs-CZ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http://www.sportujeme.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sk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/a-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galeria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glukoza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-86491220.jpg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skola.mezimesti.cz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/321-chemie-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ix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files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/24%20fotosynt%C3%A9za.jpg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http://upload.wikimedia.org/wikipedia/commons/4/47/Maltoza.gif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http://i.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iinfo.cz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images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/310/cukr-a-sacharidy-rychle-a-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pomale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-cukry-3-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orig.jpg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maxx.si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old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datoteke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slike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/1833-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laktoza.jpg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chempoint.cz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/data/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imgs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/01303l.jpg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http://2.bp.blogspot.com/-Y0V07UukCZA/ULymn70GLgI/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AAAAAAAABMg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/F-y1Q0VfUxE/s1600/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glu.JPG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http://nd01.jxs.cz/180/128/babcc4b0ac_39676232_o2.png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labeta.cz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blob.php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?produkty_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nahled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=252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f2-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52400"/>
            <a:ext cx="3962400" cy="3724275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-180528" y="4077072"/>
            <a:ext cx="9144000" cy="2304256"/>
          </a:xfrm>
        </p:spPr>
        <p:txBody>
          <a:bodyPr/>
          <a:lstStyle/>
          <a:p>
            <a:pPr>
              <a:spcBef>
                <a:spcPts val="0"/>
              </a:spcBef>
              <a:buFontTx/>
              <a:buNone/>
            </a:pPr>
            <a:r>
              <a:rPr lang="cs-CZ" dirty="0">
                <a:latin typeface="Arial" charset="0"/>
              </a:rPr>
              <a:t>  </a:t>
            </a:r>
            <a:r>
              <a:rPr lang="cs-CZ" dirty="0" smtClean="0">
                <a:latin typeface="Arial" charset="0"/>
              </a:rPr>
              <a:t>   Tento</a:t>
            </a:r>
            <a:r>
              <a:rPr lang="cs-CZ" dirty="0" smtClean="0">
                <a:latin typeface="Arial" charset="0"/>
                <a:cs typeface="Arial" charset="0"/>
              </a:rPr>
              <a:t> složitý biochemický děj můžeme   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cs-CZ" dirty="0" smtClean="0">
                <a:latin typeface="Arial" charset="0"/>
                <a:cs typeface="Arial" charset="0"/>
              </a:rPr>
              <a:t>      zjednodušeně </a:t>
            </a:r>
            <a:r>
              <a:rPr lang="cs-CZ" dirty="0">
                <a:latin typeface="Arial" charset="0"/>
                <a:cs typeface="Arial" charset="0"/>
              </a:rPr>
              <a:t>popsat chemickou rovnicí: </a:t>
            </a:r>
            <a:endParaRPr lang="cs-CZ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cs-CZ" sz="1800" dirty="0">
              <a:latin typeface="Arial" charset="0"/>
            </a:endParaRPr>
          </a:p>
          <a:p>
            <a:pPr>
              <a:buFontTx/>
              <a:buNone/>
            </a:pPr>
            <a:r>
              <a:rPr lang="cs-CZ" sz="3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     6 CO</a:t>
            </a:r>
            <a:r>
              <a:rPr lang="cs-CZ" sz="3000" b="1" baseline="-30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2</a:t>
            </a:r>
            <a:r>
              <a:rPr lang="cs-CZ" sz="3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cs-CZ" sz="3000" b="1" dirty="0">
                <a:solidFill>
                  <a:srgbClr val="FF0000"/>
                </a:solidFill>
                <a:latin typeface="Arial" charset="0"/>
                <a:cs typeface="Arial" charset="0"/>
              </a:rPr>
              <a:t>+ </a:t>
            </a:r>
            <a:r>
              <a:rPr lang="cs-CZ" sz="3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12 H</a:t>
            </a:r>
            <a:r>
              <a:rPr lang="cs-CZ" sz="3000" b="1" baseline="-30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2</a:t>
            </a:r>
            <a:r>
              <a:rPr lang="cs-CZ" sz="3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O              C</a:t>
            </a:r>
            <a:r>
              <a:rPr lang="cs-CZ" sz="3000" b="1" baseline="-30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6</a:t>
            </a:r>
            <a:r>
              <a:rPr lang="cs-CZ" sz="3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H</a:t>
            </a:r>
            <a:r>
              <a:rPr lang="cs-CZ" sz="3000" b="1" baseline="-30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12</a:t>
            </a:r>
            <a:r>
              <a:rPr lang="cs-CZ" sz="3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O</a:t>
            </a:r>
            <a:r>
              <a:rPr lang="cs-CZ" sz="3000" b="1" baseline="-30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6</a:t>
            </a:r>
            <a:r>
              <a:rPr lang="cs-CZ" sz="3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cs-CZ" sz="3000" b="1" dirty="0">
                <a:solidFill>
                  <a:srgbClr val="FF0000"/>
                </a:solidFill>
                <a:latin typeface="Arial" charset="0"/>
                <a:cs typeface="Arial" charset="0"/>
              </a:rPr>
              <a:t>+ </a:t>
            </a:r>
            <a:r>
              <a:rPr lang="cs-CZ" sz="3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6 H</a:t>
            </a:r>
            <a:r>
              <a:rPr lang="cs-CZ" sz="3000" b="1" baseline="-30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2</a:t>
            </a:r>
            <a:r>
              <a:rPr lang="cs-CZ" sz="3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O </a:t>
            </a:r>
            <a:r>
              <a:rPr lang="cs-CZ" sz="3000" b="1" dirty="0">
                <a:solidFill>
                  <a:srgbClr val="FF0000"/>
                </a:solidFill>
                <a:latin typeface="Arial" charset="0"/>
                <a:cs typeface="Arial" charset="0"/>
              </a:rPr>
              <a:t>+ </a:t>
            </a:r>
            <a:r>
              <a:rPr lang="cs-CZ" sz="3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6 O</a:t>
            </a:r>
            <a:r>
              <a:rPr lang="cs-CZ" sz="3000" b="1" baseline="-30000" dirty="0" smtClean="0">
                <a:solidFill>
                  <a:srgbClr val="FF0000"/>
                </a:solidFill>
                <a:latin typeface="Arial" charset="0"/>
              </a:rPr>
              <a:t>2</a:t>
            </a:r>
            <a:endParaRPr lang="cs-CZ" dirty="0">
              <a:latin typeface="Arial" charset="0"/>
            </a:endParaRPr>
          </a:p>
          <a:p>
            <a:pPr>
              <a:buFontTx/>
              <a:buNone/>
            </a:pPr>
            <a:r>
              <a:rPr lang="cs-CZ" dirty="0">
                <a:latin typeface="Arial" charset="0"/>
              </a:rPr>
              <a:t>                                         </a:t>
            </a:r>
            <a:r>
              <a:rPr lang="cs-CZ" dirty="0" smtClean="0">
                <a:latin typeface="Arial" charset="0"/>
              </a:rPr>
              <a:t>  </a:t>
            </a:r>
            <a:r>
              <a:rPr lang="cs-CZ" sz="3000" dirty="0" smtClean="0">
                <a:solidFill>
                  <a:srgbClr val="FF9900"/>
                </a:solidFill>
                <a:latin typeface="Arial" charset="0"/>
              </a:rPr>
              <a:t>glukóza</a:t>
            </a:r>
            <a:endParaRPr lang="cs-CZ" sz="3000" dirty="0">
              <a:solidFill>
                <a:srgbClr val="FF9900"/>
              </a:solidFill>
              <a:latin typeface="Arial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81000" y="1676400"/>
            <a:ext cx="4191000" cy="641350"/>
          </a:xfrm>
          <a:prstGeom prst="rect">
            <a:avLst/>
          </a:prstGeom>
          <a:solidFill>
            <a:srgbClr val="00FE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600" b="1" dirty="0">
                <a:latin typeface="Arial" charset="0"/>
              </a:rPr>
              <a:t>  FOTOSYNTÉZA</a:t>
            </a:r>
          </a:p>
        </p:txBody>
      </p:sp>
      <p:cxnSp>
        <p:nvCxnSpPr>
          <p:cNvPr id="6" name="Přímá spojovací šipka 5"/>
          <p:cNvCxnSpPr/>
          <p:nvPr/>
        </p:nvCxnSpPr>
        <p:spPr>
          <a:xfrm>
            <a:off x="3347864" y="5733256"/>
            <a:ext cx="1224136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3491880" y="5301208"/>
            <a:ext cx="92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světlo</a:t>
            </a:r>
            <a:endParaRPr lang="cs-CZ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marsik\Desktop\Nepojmenovaný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423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6600" b="1">
                <a:latin typeface="Arial" charset="0"/>
              </a:rPr>
              <a:t>Monosacharidy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923928" y="476672"/>
            <a:ext cx="3024188" cy="701675"/>
          </a:xfrm>
          <a:prstGeom prst="rect">
            <a:avLst/>
          </a:prstGeom>
          <a:solidFill>
            <a:srgbClr val="FD695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4000" b="1" dirty="0">
                <a:latin typeface="Arial" charset="0"/>
              </a:rPr>
              <a:t>GLUKÓZA</a:t>
            </a:r>
          </a:p>
        </p:txBody>
      </p:sp>
      <p:pic>
        <p:nvPicPr>
          <p:cNvPr id="19460" name="Picture 4" descr="http://2.bp.blogspot.com/-Y0V07UukCZA/ULymn70GLgI/AAAAAAAABMg/F-y1Q0VfUxE/s1600/gl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140968"/>
            <a:ext cx="4464496" cy="3169547"/>
          </a:xfrm>
          <a:prstGeom prst="rect">
            <a:avLst/>
          </a:prstGeom>
          <a:noFill/>
        </p:spPr>
      </p:pic>
      <p:pic>
        <p:nvPicPr>
          <p:cNvPr id="19461" name="Picture 5" descr="C:\Users\marsik\Desktop\Glykolyza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2592288" cy="2206006"/>
          </a:xfrm>
          <a:prstGeom prst="rect">
            <a:avLst/>
          </a:prstGeom>
          <a:noFill/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860032" y="1628800"/>
            <a:ext cx="3888432" cy="707886"/>
          </a:xfrm>
          <a:prstGeom prst="rect">
            <a:avLst/>
          </a:prstGeom>
          <a:solidFill>
            <a:srgbClr val="FD695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4000" b="1" dirty="0" smtClean="0">
                <a:latin typeface="Arial" charset="0"/>
              </a:rPr>
              <a:t>hroznový cukr</a:t>
            </a:r>
            <a:endParaRPr lang="cs-CZ" sz="4000" b="1" dirty="0">
              <a:latin typeface="Arial" charset="0"/>
            </a:endParaRPr>
          </a:p>
        </p:txBody>
      </p:sp>
      <p:pic>
        <p:nvPicPr>
          <p:cNvPr id="19467" name="Picture 11" descr="http://www.fitness-suplementy.cz/data/i3781_1v.jpg"/>
          <p:cNvPicPr>
            <a:picLocks noChangeAspect="1" noChangeArrowheads="1"/>
          </p:cNvPicPr>
          <p:nvPr/>
        </p:nvPicPr>
        <p:blipFill>
          <a:blip r:embed="rId4" cstate="print"/>
          <a:srcRect l="20577" r="19318"/>
          <a:stretch>
            <a:fillRect/>
          </a:stretch>
        </p:blipFill>
        <p:spPr bwMode="auto">
          <a:xfrm>
            <a:off x="5868144" y="3068960"/>
            <a:ext cx="2539121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4211960" y="548680"/>
            <a:ext cx="3095625" cy="701675"/>
          </a:xfrm>
          <a:prstGeom prst="rect">
            <a:avLst/>
          </a:prstGeom>
          <a:solidFill>
            <a:srgbClr val="FD695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4000" b="1" dirty="0">
                <a:latin typeface="Arial" charset="0"/>
              </a:rPr>
              <a:t>FRUKTÓZA</a:t>
            </a:r>
          </a:p>
        </p:txBody>
      </p:sp>
      <p:pic>
        <p:nvPicPr>
          <p:cNvPr id="17410" name="Picture 2" descr="http://nd01.jxs.cz/180/128/babcc4b0ac_39676232_o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3168352" cy="2712109"/>
          </a:xfrm>
          <a:prstGeom prst="rect">
            <a:avLst/>
          </a:prstGeom>
          <a:noFill/>
        </p:spPr>
      </p:pic>
      <p:pic>
        <p:nvPicPr>
          <p:cNvPr id="17412" name="Picture 4" descr="http://us.cdn4.123rf.com/168nwm/elec/elec1201/elec120100150/12416078-fruktoza-cza--stecz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3260" y="3501008"/>
            <a:ext cx="3576602" cy="2448272"/>
          </a:xfrm>
          <a:prstGeom prst="rect">
            <a:avLst/>
          </a:prstGeom>
          <a:noFill/>
        </p:spPr>
      </p:pic>
      <p:pic>
        <p:nvPicPr>
          <p:cNvPr id="17414" name="Picture 6" descr="http://www.labeta.cz/blob.php?produkty_nahled=2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9498" y="2924944"/>
            <a:ext cx="2352901" cy="3553039"/>
          </a:xfrm>
          <a:prstGeom prst="rect">
            <a:avLst/>
          </a:prstGeom>
          <a:noFill/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292080" y="1628800"/>
            <a:ext cx="3456384" cy="707886"/>
          </a:xfrm>
          <a:prstGeom prst="rect">
            <a:avLst/>
          </a:prstGeom>
          <a:solidFill>
            <a:srgbClr val="FD695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4000" b="1" dirty="0" smtClean="0">
                <a:latin typeface="Arial" charset="0"/>
              </a:rPr>
              <a:t>ovocný cukr</a:t>
            </a:r>
            <a:endParaRPr lang="cs-CZ" sz="40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6600" b="1">
                <a:latin typeface="Arial" charset="0"/>
              </a:rPr>
              <a:t>Disacharidy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://upload.wikimedia.org/wikipedia/commons/thumb/3/32/Molecule_de_saccharose.png/180px-Molecule_de_saccharo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1949" y="3933056"/>
            <a:ext cx="3972051" cy="2736304"/>
          </a:xfrm>
          <a:prstGeom prst="rect">
            <a:avLst/>
          </a:prstGeom>
          <a:noFill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763688" y="332656"/>
            <a:ext cx="3455987" cy="7016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4000" b="1" dirty="0">
                <a:latin typeface="Arial" charset="0"/>
              </a:rPr>
              <a:t>SACHARÓZA</a:t>
            </a:r>
          </a:p>
        </p:txBody>
      </p:sp>
      <p:pic>
        <p:nvPicPr>
          <p:cNvPr id="34818" name="Picture 2" descr="http://www.chemorgkkmk.republika.pl/sacharoz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6408712" cy="3027157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64088" y="1196752"/>
            <a:ext cx="2880320" cy="7016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4000" b="1" dirty="0" smtClean="0">
                <a:latin typeface="Arial" charset="0"/>
              </a:rPr>
              <a:t>řepný cukr</a:t>
            </a:r>
            <a:endParaRPr lang="cs-CZ" sz="40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Vlastní 5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</TotalTime>
  <Words>263</Words>
  <Application>Microsoft Office PowerPoint</Application>
  <PresentationFormat>Předvádění na obrazovce (4:3)</PresentationFormat>
  <Paragraphs>86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Default Design</vt:lpstr>
      <vt:lpstr>Prezentace aplikace PowerPoint</vt:lpstr>
      <vt:lpstr>SACHARIDY - CUKRY</vt:lpstr>
      <vt:lpstr>Prezentace aplikace PowerPoint</vt:lpstr>
      <vt:lpstr>Prezentace aplikace PowerPoint</vt:lpstr>
      <vt:lpstr>Monosacharidy</vt:lpstr>
      <vt:lpstr>Prezentace aplikace PowerPoint</vt:lpstr>
      <vt:lpstr>Prezentace aplikace PowerPoint</vt:lpstr>
      <vt:lpstr>Disacharidy</vt:lpstr>
      <vt:lpstr>Prezentace aplikace PowerPoint</vt:lpstr>
      <vt:lpstr>Prezentace aplikace PowerPoint</vt:lpstr>
      <vt:lpstr>Prezentace aplikace PowerPoint</vt:lpstr>
      <vt:lpstr>Prezentace aplikace PowerPoint</vt:lpstr>
      <vt:lpstr>Polysacharidy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marsik</dc:creator>
  <cp:lastModifiedBy>Packard Bell</cp:lastModifiedBy>
  <cp:revision>40</cp:revision>
  <dcterms:created xsi:type="dcterms:W3CDTF">1601-01-01T00:00:00Z</dcterms:created>
  <dcterms:modified xsi:type="dcterms:W3CDTF">2020-05-31T08:58:28Z</dcterms:modified>
</cp:coreProperties>
</file>