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71" r:id="rId2"/>
    <p:sldId id="372" r:id="rId3"/>
    <p:sldId id="373" r:id="rId4"/>
    <p:sldId id="375" r:id="rId5"/>
    <p:sldId id="377" r:id="rId6"/>
    <p:sldId id="376" r:id="rId7"/>
    <p:sldId id="378" r:id="rId8"/>
    <p:sldId id="380" r:id="rId9"/>
    <p:sldId id="381" r:id="rId10"/>
    <p:sldId id="383" r:id="rId11"/>
    <p:sldId id="384" r:id="rId12"/>
    <p:sldId id="369" r:id="rId13"/>
    <p:sldId id="365" r:id="rId14"/>
    <p:sldId id="382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CC00"/>
    <a:srgbClr val="FF0066"/>
    <a:srgbClr val="E0A206"/>
    <a:srgbClr val="B167BD"/>
    <a:srgbClr val="3333CC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707" autoAdjust="0"/>
  </p:normalViewPr>
  <p:slideViewPr>
    <p:cSldViewPr>
      <p:cViewPr>
        <p:scale>
          <a:sx n="52" d="100"/>
          <a:sy n="52" d="100"/>
        </p:scale>
        <p:origin x="-94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A93E4A-6E59-43B1-8A93-93E84103FE8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533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259CC-7045-45B2-AB64-E0E92B0035BA}" type="slidenum">
              <a:rPr lang="cs-CZ"/>
              <a:pPr/>
              <a:t>4</a:t>
            </a:fld>
            <a:endParaRPr lang="cs-CZ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66F36-21A8-4F0C-B170-D4CFC4D74B62}" type="slidenum">
              <a:rPr lang="cs-CZ"/>
              <a:pPr/>
              <a:t>13</a:t>
            </a:fld>
            <a:endParaRPr lang="cs-CZ"/>
          </a:p>
        </p:txBody>
      </p:sp>
      <p:sp>
        <p:nvSpPr>
          <p:cNvPr id="302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208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302084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FD3AAB-AB9F-4513-BD2C-0201B55570DA}" type="slidenum">
              <a:rPr lang="cs-CZ" sz="1200"/>
              <a:pPr algn="r"/>
              <a:t>13</a:t>
            </a:fld>
            <a:endParaRPr lang="cs-CZ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FCCAB-CFFC-4D5D-A8E1-2D57E6AC9DBB}" type="slidenum">
              <a:rPr lang="cs-CZ"/>
              <a:pPr/>
              <a:t>14</a:t>
            </a:fld>
            <a:endParaRPr lang="cs-CZ"/>
          </a:p>
        </p:txBody>
      </p:sp>
      <p:sp>
        <p:nvSpPr>
          <p:cNvPr id="501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6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501764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44C35D-CFD6-4957-98A3-E75794875634}" type="slidenum">
              <a:rPr lang="cs-CZ" sz="1200"/>
              <a:pPr algn="r"/>
              <a:t>14</a:t>
            </a:fld>
            <a:endParaRPr 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5F9DC-CE48-425A-BD3B-B63EA1A8483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0A719-B0A8-4A93-BBC6-D4C91B255DB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76F2B-A933-4D49-B521-BE9912E5AE4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D99E10-EC5C-415D-9024-B468CA84C1A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902B46-87A3-4182-BE11-8F340C476B7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38C1E-8D2A-46B2-B7C3-3171ABFBAD4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A856C-2002-4328-B9DF-770ACCC5F22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5A3A0-45AF-41FA-94E2-3A456F839CB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86495-ED73-4A1D-B3DB-87974AD839E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2F0DE-CAD7-43BF-8BA3-3420C27C266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983AB-1AAD-4344-9247-283330DEA10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E8CA5-4931-48B6-B31E-F104FFCCB6F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E9AEF-4F73-4C6F-99AC-D9CF76F23E5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EBE018-5377-4845-AC7C-072114C1012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/>
              <a:t>HALOGENDERIVÁTY    UHLOVODÍKŮ</a:t>
            </a:r>
          </a:p>
        </p:txBody>
      </p:sp>
      <p:sp>
        <p:nvSpPr>
          <p:cNvPr id="47514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987675" y="6165850"/>
            <a:ext cx="3827463" cy="388938"/>
          </a:xfrm>
        </p:spPr>
        <p:txBody>
          <a:bodyPr/>
          <a:lstStyle/>
          <a:p>
            <a:pPr>
              <a:buFontTx/>
              <a:buNone/>
            </a:pPr>
            <a:r>
              <a:rPr lang="cs-CZ" sz="1800"/>
              <a:t>Obr. 1: Halogenová žárovka</a:t>
            </a:r>
          </a:p>
        </p:txBody>
      </p:sp>
      <p:pic>
        <p:nvPicPr>
          <p:cNvPr id="47514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59113" y="1557338"/>
            <a:ext cx="3025775" cy="452596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FREONY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54721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sz="2400"/>
          </a:p>
          <a:p>
            <a:pPr>
              <a:lnSpc>
                <a:spcPct val="80000"/>
              </a:lnSpc>
            </a:pPr>
            <a:r>
              <a:rPr lang="cs-CZ" sz="2400"/>
              <a:t>Halogenderiváty uhlovodíků, které obsahují alespoň dva vázané halogeny, většinou chlor a fluor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/>
          </a:p>
          <a:p>
            <a:pPr>
              <a:lnSpc>
                <a:spcPct val="80000"/>
              </a:lnSpc>
            </a:pPr>
            <a:r>
              <a:rPr lang="cs-CZ" sz="2400"/>
              <a:t>Dříve hnací plyny lednic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/>
              <a:t>    a sprejů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/>
          </a:p>
          <a:p>
            <a:pPr>
              <a:lnSpc>
                <a:spcPct val="80000"/>
              </a:lnSpc>
            </a:pPr>
            <a:r>
              <a:rPr lang="cs-CZ" sz="2400"/>
              <a:t>narušují ozonovou vrstvu a tím vážně ohrožují život na Zemi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/>
          </a:p>
          <a:p>
            <a:pPr>
              <a:lnSpc>
                <a:spcPct val="80000"/>
              </a:lnSpc>
            </a:pPr>
            <a:r>
              <a:rPr lang="cs-CZ" sz="2400"/>
              <a:t>Př. dichlordifluormethan CCl2F2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/>
          </a:p>
        </p:txBody>
      </p:sp>
      <p:pic>
        <p:nvPicPr>
          <p:cNvPr id="5048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0" y="1989138"/>
            <a:ext cx="4038600" cy="3849687"/>
          </a:xfrm>
        </p:spPr>
      </p:pic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4500563" y="6021388"/>
            <a:ext cx="412591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400">
                <a:solidFill>
                  <a:schemeClr val="tx2"/>
                </a:solidFill>
              </a:rPr>
              <a:t>Obr.12: Ozonová díra nad Antarktidou v r. 2000</a:t>
            </a:r>
            <a:r>
              <a:rPr lang="cs-CZ">
                <a:solidFill>
                  <a:schemeClr val="tx2"/>
                </a:solidFill>
              </a:rPr>
              <a:t>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Úkol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b="1"/>
              <a:t>     Vytvořte z názvu strukturní vzorce těchto sloučenin:</a:t>
            </a:r>
            <a:endParaRPr lang="cs-CZ"/>
          </a:p>
          <a:p>
            <a:pPr marL="609600" indent="-609600">
              <a:lnSpc>
                <a:spcPct val="90000"/>
              </a:lnSpc>
            </a:pPr>
            <a:r>
              <a:rPr lang="cs-CZ"/>
              <a:t>2-chlorpentan		</a:t>
            </a:r>
          </a:p>
          <a:p>
            <a:pPr marL="609600" indent="-609600">
              <a:lnSpc>
                <a:spcPct val="90000"/>
              </a:lnSpc>
            </a:pPr>
            <a:r>
              <a:rPr lang="cs-CZ"/>
              <a:t>1-brom-2-chlorheptan		</a:t>
            </a:r>
          </a:p>
          <a:p>
            <a:pPr marL="609600" indent="-609600">
              <a:lnSpc>
                <a:spcPct val="90000"/>
              </a:lnSpc>
            </a:pPr>
            <a:r>
              <a:rPr lang="cs-CZ"/>
              <a:t>3-fluorhexan</a:t>
            </a:r>
          </a:p>
          <a:p>
            <a:pPr marL="609600" indent="-609600">
              <a:lnSpc>
                <a:spcPct val="90000"/>
              </a:lnSpc>
            </a:pPr>
            <a:r>
              <a:rPr lang="cs-CZ"/>
              <a:t>3-jodheptan			</a:t>
            </a:r>
          </a:p>
          <a:p>
            <a:pPr marL="609600" indent="-609600">
              <a:lnSpc>
                <a:spcPct val="90000"/>
              </a:lnSpc>
            </a:pPr>
            <a:r>
              <a:rPr lang="cs-CZ"/>
              <a:t>1,1-dichlorpentan		</a:t>
            </a:r>
          </a:p>
          <a:p>
            <a:pPr marL="609600" indent="-609600">
              <a:lnSpc>
                <a:spcPct val="90000"/>
              </a:lnSpc>
            </a:pPr>
            <a:r>
              <a:rPr lang="cs-CZ"/>
              <a:t>2,2,4-trichlorpentan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Metodické doporučení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Prezentace seznamuje s významnými zástupci halogenderivátů, jejich vlastnostmi a použitím.</a:t>
            </a:r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188913"/>
            <a:ext cx="27717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59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950" y="5876925"/>
            <a:ext cx="8867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0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125" y="6391275"/>
            <a:ext cx="90328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061" name="Obdélník 5"/>
          <p:cNvSpPr>
            <a:spLocks noChangeArrowheads="1"/>
          </p:cNvSpPr>
          <p:nvPr/>
        </p:nvSpPr>
        <p:spPr bwMode="auto">
          <a:xfrm>
            <a:off x="107950" y="404813"/>
            <a:ext cx="8316913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1300"/>
              <a:t>BENEŠ, Pavel a kol. </a:t>
            </a:r>
            <a:r>
              <a:rPr lang="cs-CZ" sz="1300" i="1"/>
              <a:t>Základy chemie. 2.díl. </a:t>
            </a:r>
            <a:r>
              <a:rPr lang="cs-CZ" sz="1300"/>
              <a:t>3.vyd. Praha: Fortuna, 2004. 96 s. ISBN 80-7168-748-0, </a:t>
            </a:r>
          </a:p>
          <a:p>
            <a:pPr marL="342900" indent="-342900"/>
            <a:r>
              <a:rPr lang="cs-CZ" sz="1300"/>
              <a:t>s. 47</a:t>
            </a:r>
          </a:p>
          <a:p>
            <a:pPr marL="342900" indent="-342900"/>
            <a:endParaRPr lang="cs-CZ" sz="1300"/>
          </a:p>
          <a:p>
            <a:pPr marL="342900" indent="-342900"/>
            <a:r>
              <a:rPr lang="cs-CZ" sz="1300"/>
              <a:t>MÁNEK, David. Halogenderiváty uhlovodíků. </a:t>
            </a:r>
            <a:r>
              <a:rPr lang="cs-CZ" sz="1300" i="1"/>
              <a:t>Metodický portál : Digitální učební materiály</a:t>
            </a:r>
            <a:r>
              <a:rPr lang="cs-CZ" sz="1300"/>
              <a:t> [online]. 06. 09. 2010, [cit. 2011-12-25]. Dostupný z WWW: &lt;http://dum.rvp.cz/materialy/halogenderivaty-uhlovodiku.html&gt;. ISSN 1802-4785. </a:t>
            </a:r>
            <a:endParaRPr lang="cs-CZ" sz="1300" b="1">
              <a:hlinkClick r:id="" action="ppaction://noaction"/>
            </a:endParaRPr>
          </a:p>
          <a:p>
            <a:pPr marL="342900" indent="-342900"/>
            <a:endParaRPr lang="cs-CZ" sz="1300" b="1"/>
          </a:p>
          <a:p>
            <a:pPr marL="342900" indent="-342900"/>
            <a:r>
              <a:rPr lang="cs-CZ" sz="1300"/>
              <a:t>Obr.1: WERNLLI, Stefan. [cit. 2011.12.25]</a:t>
            </a:r>
            <a:r>
              <a:rPr lang="cs-CZ" sz="1300">
                <a:solidFill>
                  <a:schemeClr val="tx2"/>
                </a:solidFill>
              </a:rPr>
              <a:t>. Dostupný pod licencí</a:t>
            </a:r>
            <a:r>
              <a:rPr lang="cs-CZ" sz="1300"/>
              <a:t> Wikimedia Commons na  www:  </a:t>
            </a:r>
          </a:p>
          <a:p>
            <a:pPr marL="342900" indent="-342900"/>
            <a:r>
              <a:rPr lang="cs-CZ" sz="1300"/>
              <a:t>          http://cs.wikipedia.org/wiki/Soubor:Halogen-bulb-3.jpg</a:t>
            </a:r>
          </a:p>
          <a:p>
            <a:pPr marL="342900" indent="-342900"/>
            <a:endParaRPr lang="cs-CZ" sz="1300"/>
          </a:p>
          <a:p>
            <a:pPr marL="342900" indent="-342900"/>
            <a:r>
              <a:rPr lang="cs-CZ" sz="1300"/>
              <a:t>Obr.2: Dbc334. [cit. 2011.12.22]</a:t>
            </a:r>
            <a:r>
              <a:rPr lang="cs-CZ" sz="1300">
                <a:solidFill>
                  <a:schemeClr val="tx2"/>
                </a:solidFill>
              </a:rPr>
              <a:t>. Dostupný pod licencí</a:t>
            </a:r>
            <a:r>
              <a:rPr lang="cs-CZ" sz="1300"/>
              <a:t> Wikimedia Commons na  www:       </a:t>
            </a:r>
          </a:p>
          <a:p>
            <a:pPr marL="342900" indent="-342900"/>
            <a:r>
              <a:rPr lang="cs-CZ" sz="1300"/>
              <a:t>            </a:t>
            </a:r>
            <a:r>
              <a:rPr lang="en-US" sz="1300"/>
              <a:t>&lt;</a:t>
            </a:r>
            <a:r>
              <a:rPr lang="cs-CZ" sz="1300"/>
              <a:t> http://en.wikipedia.org/wiki/File:Methane-3D-space-filling.svg&gt;</a:t>
            </a:r>
          </a:p>
          <a:p>
            <a:pPr marL="342900" indent="-342900"/>
            <a:endParaRPr lang="cs-CZ" sz="1300"/>
          </a:p>
          <a:p>
            <a:pPr marL="342900" indent="-342900"/>
            <a:r>
              <a:rPr lang="cs-CZ" sz="1300"/>
              <a:t>Obr.3: BENJAH. [cit. 2011.12.25]</a:t>
            </a:r>
            <a:r>
              <a:rPr lang="cs-CZ" sz="1300">
                <a:solidFill>
                  <a:schemeClr val="tx2"/>
                </a:solidFill>
              </a:rPr>
              <a:t>. Dostupný pod licencí</a:t>
            </a:r>
            <a:r>
              <a:rPr lang="cs-CZ" sz="1300"/>
              <a:t> Wikimedia Commons na  www: </a:t>
            </a:r>
          </a:p>
          <a:p>
            <a:pPr marL="342900" indent="-342900"/>
            <a:r>
              <a:rPr lang="cs-CZ" sz="1300"/>
              <a:t>           http://cs.wikipedia.org/wiki/Soubor:Dichloromethane-3D-vdW.png</a:t>
            </a:r>
          </a:p>
          <a:p>
            <a:pPr marL="342900" indent="-342900"/>
            <a:endParaRPr lang="cs-CZ" sz="1300"/>
          </a:p>
          <a:p>
            <a:pPr marL="342900" indent="-342900"/>
            <a:r>
              <a:rPr lang="cs-CZ" sz="1300"/>
              <a:t>Obr.4: BENJAH. [cit. 2011.12.25]</a:t>
            </a:r>
            <a:r>
              <a:rPr lang="cs-CZ" sz="1300">
                <a:solidFill>
                  <a:schemeClr val="tx2"/>
                </a:solidFill>
              </a:rPr>
              <a:t>. Dostupný pod licencí</a:t>
            </a:r>
            <a:r>
              <a:rPr lang="cs-CZ" sz="1300"/>
              <a:t> Wikimedia Commons na  www: </a:t>
            </a:r>
          </a:p>
          <a:p>
            <a:pPr marL="342900" indent="-342900"/>
            <a:r>
              <a:rPr lang="cs-CZ" sz="1300"/>
              <a:t>            http://cs.wikipedia.org/wiki/Soubor:Chloroform_3D.svg</a:t>
            </a:r>
          </a:p>
          <a:p>
            <a:pPr marL="342900" indent="-342900"/>
            <a:endParaRPr lang="cs-CZ" sz="1300"/>
          </a:p>
          <a:p>
            <a:pPr marL="342900" indent="-342900"/>
            <a:r>
              <a:rPr lang="cs-CZ" sz="1300"/>
              <a:t>Obr.5: BENJAH [cit. 2011.12.25]</a:t>
            </a:r>
            <a:r>
              <a:rPr lang="cs-CZ" sz="1300">
                <a:solidFill>
                  <a:schemeClr val="tx2"/>
                </a:solidFill>
              </a:rPr>
              <a:t>. Dostupný pod licencí</a:t>
            </a:r>
            <a:r>
              <a:rPr lang="cs-CZ" sz="1300"/>
              <a:t> Wikimedia Commons na  www: </a:t>
            </a:r>
          </a:p>
          <a:p>
            <a:pPr marL="342900" indent="-342900"/>
            <a:r>
              <a:rPr lang="cs-CZ" sz="1300"/>
              <a:t>  http://pl.wikipedia.org/w/index.php?title=Plik:Iodoform-3D-vdW.png&amp;filetimestamp=20060807225708</a:t>
            </a:r>
          </a:p>
          <a:p>
            <a:pPr marL="342900" indent="-342900"/>
            <a:endParaRPr lang="cs-CZ" sz="1300"/>
          </a:p>
          <a:p>
            <a:pPr marL="342900" indent="-342900"/>
            <a:r>
              <a:rPr lang="cs-CZ" sz="1300"/>
              <a:t>Obr.6: OELEN, W. [cit. 2011.12.25]</a:t>
            </a:r>
            <a:r>
              <a:rPr lang="cs-CZ" sz="1300">
                <a:solidFill>
                  <a:schemeClr val="tx2"/>
                </a:solidFill>
              </a:rPr>
              <a:t>. Dostupný pod licencí</a:t>
            </a:r>
            <a:r>
              <a:rPr lang="cs-CZ" sz="1300"/>
              <a:t> Wikimedia Commons na  www: </a:t>
            </a:r>
          </a:p>
          <a:p>
            <a:pPr marL="342900" indent="-342900"/>
            <a:r>
              <a:rPr lang="cs-CZ" sz="1300"/>
              <a:t>           http://en.wikipedia.org/wiki/File:Iodoform2.jpg</a:t>
            </a:r>
          </a:p>
          <a:p>
            <a:pPr marL="342900" indent="-342900"/>
            <a:endParaRPr lang="cs-CZ" sz="1300"/>
          </a:p>
          <a:p>
            <a:pPr marL="342900" indent="-342900"/>
            <a:r>
              <a:rPr lang="cs-CZ" sz="1300"/>
              <a:t>Obr.7:   BENJAH [cit. 2011.12.25]</a:t>
            </a:r>
            <a:r>
              <a:rPr lang="cs-CZ" sz="1300">
                <a:solidFill>
                  <a:schemeClr val="tx2"/>
                </a:solidFill>
              </a:rPr>
              <a:t>. Dostupný pod licencí</a:t>
            </a:r>
            <a:r>
              <a:rPr lang="cs-CZ" sz="1300"/>
              <a:t> Wikimedia Commons na  www: </a:t>
            </a:r>
          </a:p>
          <a:p>
            <a:pPr marL="342900" indent="-342900"/>
            <a:r>
              <a:rPr lang="cs-CZ" sz="1300"/>
              <a:t>            http://en.wikipedia.org/wiki/File:Carbon-tetrachloride-3D-vdW.png</a:t>
            </a:r>
            <a:endParaRPr lang="cs-CZ" sz="1300">
              <a:latin typeface="Comic Sans MS" pitchFamily="66" charset="0"/>
            </a:endParaRPr>
          </a:p>
          <a:p>
            <a:pPr marL="342900" indent="-342900"/>
            <a:endParaRPr lang="cs-CZ" sz="1300" b="1"/>
          </a:p>
          <a:p>
            <a:pPr marL="342900" indent="-342900"/>
            <a:endParaRPr lang="cs-CZ" sz="1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3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333375"/>
            <a:ext cx="27717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39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6225" y="5805488"/>
            <a:ext cx="8867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40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6391275"/>
            <a:ext cx="90328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0741" name="Obdélník 5"/>
          <p:cNvSpPr>
            <a:spLocks noChangeArrowheads="1"/>
          </p:cNvSpPr>
          <p:nvPr/>
        </p:nvSpPr>
        <p:spPr bwMode="auto">
          <a:xfrm>
            <a:off x="179388" y="765175"/>
            <a:ext cx="8316912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1400"/>
              <a:t>Obr.8: MILLS, Ben. [cit. 2011.12.25]</a:t>
            </a:r>
            <a:r>
              <a:rPr lang="cs-CZ" sz="1400">
                <a:solidFill>
                  <a:schemeClr val="tx2"/>
                </a:solidFill>
              </a:rPr>
              <a:t>. Dostupný pod licencí</a:t>
            </a:r>
            <a:r>
              <a:rPr lang="cs-CZ" sz="1400"/>
              <a:t> Wikimedia Commons na  www: </a:t>
            </a:r>
          </a:p>
          <a:p>
            <a:pPr marL="342900" indent="-342900"/>
            <a:r>
              <a:rPr lang="cs-CZ" sz="1400"/>
              <a:t>           http://upload.wikimedia.org/wikipedia/commons/e/eb/Perfluorodecyl-chain-from-xtal-Mercury-3D-  </a:t>
            </a:r>
          </a:p>
          <a:p>
            <a:pPr marL="342900" indent="-342900"/>
            <a:r>
              <a:rPr lang="cs-CZ" sz="1400"/>
              <a:t>           balls.png</a:t>
            </a:r>
          </a:p>
          <a:p>
            <a:pPr marL="342900" indent="-342900"/>
            <a:endParaRPr lang="cs-CZ" sz="1400"/>
          </a:p>
          <a:p>
            <a:pPr marL="342900" indent="-342900"/>
            <a:r>
              <a:rPr lang="cs-CZ" sz="1400"/>
              <a:t>Obr.9: ANDREVAN. </a:t>
            </a:r>
            <a:r>
              <a:rPr lang="cs-CZ"/>
              <a:t>[</a:t>
            </a:r>
            <a:r>
              <a:rPr lang="cs-CZ" sz="1400"/>
              <a:t>cit. 2011.12.25]</a:t>
            </a:r>
            <a:r>
              <a:rPr lang="cs-CZ" sz="1400">
                <a:solidFill>
                  <a:schemeClr val="tx2"/>
                </a:solidFill>
              </a:rPr>
              <a:t>. Dostupný pod licencí</a:t>
            </a:r>
            <a:r>
              <a:rPr lang="cs-CZ" sz="1400"/>
              <a:t> Creative Commons na  www</a:t>
            </a:r>
          </a:p>
          <a:p>
            <a:pPr marL="342900" indent="-342900"/>
            <a:r>
              <a:rPr lang="cs-CZ" sz="1400"/>
              <a:t>           http://en.wikipedia.org/wiki/File:100_0783.JPG</a:t>
            </a:r>
          </a:p>
          <a:p>
            <a:pPr marL="342900" indent="-342900"/>
            <a:endParaRPr lang="cs-CZ" sz="1400"/>
          </a:p>
          <a:p>
            <a:pPr marL="342900" indent="-342900"/>
            <a:r>
              <a:rPr lang="cs-CZ" sz="1400"/>
              <a:t>Obr.10: BENJAH. [cit. 2011.12.25]</a:t>
            </a:r>
            <a:r>
              <a:rPr lang="cs-CZ" sz="1400">
                <a:solidFill>
                  <a:schemeClr val="tx2"/>
                </a:solidFill>
              </a:rPr>
              <a:t>. Dostupný pod licencí</a:t>
            </a:r>
            <a:r>
              <a:rPr lang="cs-CZ" sz="1400"/>
              <a:t> Wikimedia Commons na  www: </a:t>
            </a:r>
          </a:p>
          <a:p>
            <a:pPr marL="342900" indent="-342900"/>
            <a:r>
              <a:rPr lang="cs-CZ" sz="1400"/>
              <a:t>            http://cs.wikipedia.org/wiki/Vinylchlorid</a:t>
            </a:r>
          </a:p>
          <a:p>
            <a:pPr marL="342900" indent="-342900"/>
            <a:endParaRPr lang="cs-CZ" sz="1400"/>
          </a:p>
          <a:p>
            <a:pPr marL="342900" indent="-342900"/>
            <a:r>
              <a:rPr lang="cs-CZ" sz="1400"/>
              <a:t>Obr.11: STRACHOŇ, Martin. [cit. 2011.12.25]</a:t>
            </a:r>
            <a:r>
              <a:rPr lang="cs-CZ" sz="1400">
                <a:solidFill>
                  <a:schemeClr val="tx2"/>
                </a:solidFill>
              </a:rPr>
              <a:t>. Dostupný pod licencí</a:t>
            </a:r>
            <a:r>
              <a:rPr lang="cs-CZ" sz="1400"/>
              <a:t> Wikimedia Commons na  www: </a:t>
            </a:r>
          </a:p>
          <a:p>
            <a:pPr marL="342900" indent="-342900"/>
            <a:r>
              <a:rPr lang="cs-CZ" sz="1400"/>
              <a:t>            http://cs.wikipedia.org/wiki/Soubor:Schody_s_linoleem.jpg</a:t>
            </a:r>
          </a:p>
          <a:p>
            <a:pPr marL="342900" indent="-342900"/>
            <a:endParaRPr lang="cs-CZ" sz="1400"/>
          </a:p>
          <a:p>
            <a:pPr marL="342900" indent="-342900"/>
            <a:r>
              <a:rPr lang="cs-CZ" sz="1400"/>
              <a:t>Obr.12: Deglr6328[cit. 2011.12.25]</a:t>
            </a:r>
            <a:r>
              <a:rPr lang="cs-CZ" sz="1400">
                <a:solidFill>
                  <a:schemeClr val="tx2"/>
                </a:solidFill>
              </a:rPr>
              <a:t>. Dostupný pod licencí</a:t>
            </a:r>
            <a:r>
              <a:rPr lang="cs-CZ" sz="1400"/>
              <a:t> Wikimedia Commons na  www: </a:t>
            </a:r>
          </a:p>
          <a:p>
            <a:pPr marL="342900" indent="-342900"/>
            <a:r>
              <a:rPr lang="cs-CZ" sz="1400"/>
              <a:t>            http://cs.wikipedia.org/wiki/Soubor:Largest_ever_Ozone_hole_sept2000.jpg</a:t>
            </a:r>
          </a:p>
          <a:p>
            <a:pPr marL="342900" indent="-342900"/>
            <a:endParaRPr lang="cs-CZ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6690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2400"/>
          </a:p>
          <a:p>
            <a:pPr>
              <a:lnSpc>
                <a:spcPct val="120000"/>
              </a:lnSpc>
            </a:pPr>
            <a:r>
              <a:rPr lang="cs-CZ" sz="2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Definice:</a:t>
            </a:r>
          </a:p>
          <a:p>
            <a:pPr lvl="1">
              <a:lnSpc>
                <a:spcPct val="120000"/>
              </a:lnSpc>
            </a:pPr>
            <a:r>
              <a:rPr lang="cs-CZ" sz="2100"/>
              <a:t>Halogenderiváty jsou deriváty uhlovodíků, v jejichž molekule  je alespoň jeden vodík nahrazen halogenem  (</a:t>
            </a:r>
            <a:r>
              <a:rPr lang="cs-CZ" sz="1800" b="1">
                <a:solidFill>
                  <a:srgbClr val="FF0000"/>
                </a:solidFill>
              </a:rPr>
              <a:t>F, Cl, Br, I</a:t>
            </a:r>
            <a:r>
              <a:rPr lang="cs-CZ" sz="1800" b="1"/>
              <a:t>)-  n</a:t>
            </a:r>
            <a:r>
              <a:rPr lang="cs-CZ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apř. chlormethan</a:t>
            </a:r>
          </a:p>
          <a:p>
            <a:pPr lvl="1">
              <a:lnSpc>
                <a:spcPct val="120000"/>
              </a:lnSpc>
            </a:pPr>
            <a:r>
              <a:rPr lang="cs-CZ" sz="2100"/>
              <a:t>Atomy halogenů tvoří tzv.</a:t>
            </a:r>
            <a:r>
              <a:rPr lang="cs-CZ" sz="21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sz="21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charakteristickou skupinu</a:t>
            </a:r>
          </a:p>
          <a:p>
            <a:pPr lvl="1">
              <a:lnSpc>
                <a:spcPct val="120000"/>
              </a:lnSpc>
              <a:buFontTx/>
              <a:buNone/>
            </a:pPr>
            <a:endParaRPr lang="cs-CZ" sz="210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Je-li v molekule více atomů halogenu, přidává se k názvu předpona vyjadřující jejich počet: </a:t>
            </a:r>
          </a:p>
          <a:p>
            <a:pPr lvl="1">
              <a:lnSpc>
                <a:spcPct val="90000"/>
              </a:lnSpc>
            </a:pP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= di- </a:t>
            </a:r>
          </a:p>
          <a:p>
            <a:pPr lvl="1">
              <a:lnSpc>
                <a:spcPct val="90000"/>
              </a:lnSpc>
            </a:pP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3 = tri- </a:t>
            </a:r>
          </a:p>
          <a:p>
            <a:pPr lvl="1">
              <a:lnSpc>
                <a:spcPct val="90000"/>
              </a:lnSpc>
            </a:pP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4 = tetra- </a:t>
            </a:r>
            <a:endParaRPr lang="cs-CZ" sz="21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cs-CZ" sz="2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Příklady:</a:t>
            </a:r>
            <a:endParaRPr lang="cs-CZ" sz="2800">
              <a:solidFill>
                <a:srgbClr val="660066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sz="2400"/>
              <a:t>dichlormetan </a:t>
            </a:r>
            <a:br>
              <a:rPr lang="cs-CZ" sz="2400"/>
            </a:br>
            <a:r>
              <a:rPr lang="cs-CZ" sz="2400"/>
              <a:t>triijodmetan</a:t>
            </a:r>
          </a:p>
          <a:p>
            <a:pPr>
              <a:lnSpc>
                <a:spcPct val="90000"/>
              </a:lnSpc>
            </a:pPr>
            <a:endParaRPr lang="cs-CZ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052513"/>
            <a:ext cx="8229600" cy="490537"/>
          </a:xfrm>
        </p:spPr>
        <p:txBody>
          <a:bodyPr/>
          <a:lstStyle/>
          <a:p>
            <a:pPr algn="l"/>
            <a:r>
              <a:rPr lang="cs-CZ" sz="1800"/>
              <a:t>Obr.2: Metan                                             Obr.3: Dichlormetan</a:t>
            </a:r>
          </a:p>
        </p:txBody>
      </p:sp>
      <p:pic>
        <p:nvPicPr>
          <p:cNvPr id="48026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716463" y="1628775"/>
            <a:ext cx="4427537" cy="3702050"/>
          </a:xfrm>
          <a:noFill/>
        </p:spPr>
      </p:pic>
      <p:pic>
        <p:nvPicPr>
          <p:cNvPr id="48026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0825" y="1844675"/>
            <a:ext cx="3871913" cy="3455988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850900"/>
          </a:xfrm>
        </p:spPr>
        <p:txBody>
          <a:bodyPr/>
          <a:lstStyle/>
          <a:p>
            <a:r>
              <a:rPr lang="cs-CZ" b="1"/>
              <a:t>Názvosloví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6840538" cy="1584325"/>
          </a:xfrm>
        </p:spPr>
        <p:txBody>
          <a:bodyPr/>
          <a:lstStyle/>
          <a:p>
            <a:r>
              <a:rPr lang="cs-CZ" sz="2800"/>
              <a:t>Polohu halogenu určuje číslo před ním </a:t>
            </a:r>
            <a:br>
              <a:rPr lang="cs-CZ" sz="2800"/>
            </a:br>
            <a:r>
              <a:rPr lang="cs-CZ" sz="2800"/>
              <a:t>v názvu</a:t>
            </a:r>
          </a:p>
          <a:p>
            <a:r>
              <a:rPr lang="cs-CZ" sz="2800"/>
              <a:t>Př. </a:t>
            </a:r>
            <a:r>
              <a:rPr lang="cs-CZ" sz="2800">
                <a:solidFill>
                  <a:srgbClr val="FF0066"/>
                </a:solidFill>
              </a:rPr>
              <a:t>1</a:t>
            </a:r>
            <a:r>
              <a:rPr lang="cs-CZ" sz="2800"/>
              <a:t>-chlorpentan         </a:t>
            </a:r>
            <a:r>
              <a:rPr lang="cs-CZ" sz="2800">
                <a:solidFill>
                  <a:srgbClr val="FF0066"/>
                </a:solidFill>
              </a:rPr>
              <a:t>1,4</a:t>
            </a:r>
            <a:r>
              <a:rPr lang="cs-CZ" sz="2800"/>
              <a:t>-difluorhexan</a:t>
            </a:r>
          </a:p>
        </p:txBody>
      </p:sp>
      <p:sp>
        <p:nvSpPr>
          <p:cNvPr id="485381" name="AutoShape 5"/>
          <p:cNvSpPr>
            <a:spLocks noChangeArrowheads="1"/>
          </p:cNvSpPr>
          <p:nvPr/>
        </p:nvSpPr>
        <p:spPr bwMode="auto">
          <a:xfrm>
            <a:off x="2555875" y="3284538"/>
            <a:ext cx="574675" cy="1008062"/>
          </a:xfrm>
          <a:prstGeom prst="downArrow">
            <a:avLst>
              <a:gd name="adj1" fmla="val 50000"/>
              <a:gd name="adj2" fmla="val 43854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85382" name="AutoShape 6"/>
          <p:cNvSpPr>
            <a:spLocks noChangeArrowheads="1"/>
          </p:cNvSpPr>
          <p:nvPr/>
        </p:nvSpPr>
        <p:spPr bwMode="auto">
          <a:xfrm>
            <a:off x="5435600" y="2924175"/>
            <a:ext cx="574675" cy="1512888"/>
          </a:xfrm>
          <a:prstGeom prst="downArrow">
            <a:avLst>
              <a:gd name="adj1" fmla="val 50000"/>
              <a:gd name="adj2" fmla="val 65815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85383" name="Text Box 7"/>
          <p:cNvSpPr txBox="1">
            <a:spLocks noChangeArrowheads="1"/>
          </p:cNvSpPr>
          <p:nvPr/>
        </p:nvSpPr>
        <p:spPr bwMode="auto">
          <a:xfrm>
            <a:off x="6084888" y="2997200"/>
            <a:ext cx="28432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cs-CZ"/>
              <a:t> 1 a 4 značí polohu fluoru</a:t>
            </a:r>
          </a:p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cs-CZ"/>
              <a:t> předpona </a:t>
            </a:r>
            <a:r>
              <a:rPr 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</a:t>
            </a:r>
            <a:r>
              <a:rPr lang="cs-CZ"/>
              <a:t> znamená,      že sloučenina obsahuje dva atomy fluoru</a:t>
            </a: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179388" y="3429000"/>
            <a:ext cx="252095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cs-CZ"/>
              <a:t> 1 značí polohu chloru</a:t>
            </a:r>
          </a:p>
        </p:txBody>
      </p:sp>
      <p:pic>
        <p:nvPicPr>
          <p:cNvPr id="485385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4724400"/>
            <a:ext cx="3600450" cy="847725"/>
          </a:xfrm>
          <a:prstGeom prst="rect">
            <a:avLst/>
          </a:prstGeom>
          <a:noFill/>
        </p:spPr>
      </p:pic>
      <p:pic>
        <p:nvPicPr>
          <p:cNvPr id="485386" name="Picture 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4652963"/>
            <a:ext cx="4214813" cy="1254125"/>
          </a:xfrm>
          <a:prstGeom prst="rect">
            <a:avLst/>
          </a:prstGeom>
          <a:noFill/>
        </p:spPr>
      </p:pic>
      <p:sp>
        <p:nvSpPr>
          <p:cNvPr id="485387" name="Rectangle 11"/>
          <p:cNvSpPr>
            <a:spLocks noChangeArrowheads="1"/>
          </p:cNvSpPr>
          <p:nvPr/>
        </p:nvSpPr>
        <p:spPr bwMode="auto">
          <a:xfrm>
            <a:off x="250825" y="6097588"/>
            <a:ext cx="84248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cs-CZ" sz="1000"/>
              <a:t>Zdroj:MÁNEK, David. Halogenderiváty uhlovodíků. </a:t>
            </a:r>
            <a:r>
              <a:rPr lang="cs-CZ" sz="1000" i="1"/>
              <a:t>Metodický portál : Digitální učební materiály</a:t>
            </a:r>
            <a:r>
              <a:rPr lang="cs-CZ" sz="1000"/>
              <a:t> [online]. 06. 09. 2010, [cit. 2011-12-25]. Dostupný z WWW: &lt;http://dum.rvp.cz/materialy/halogenderivaty-uhlovodiku.html&gt;. ISSN 1802-4785. </a:t>
            </a:r>
            <a:endParaRPr lang="cs-CZ" sz="1000" b="1"/>
          </a:p>
          <a:p>
            <a:endParaRPr lang="cs-CZ" sz="1000" b="1"/>
          </a:p>
          <a:p>
            <a:pPr algn="ctr" eaLnBrk="0" hangingPunct="0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CHLOROFORM = TRICHLORMETHAN CHCl</a:t>
            </a:r>
            <a:r>
              <a:rPr lang="cs-CZ" sz="4000" baseline="-25000"/>
              <a:t>3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53990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2400"/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/>
              <a:t> </a:t>
            </a:r>
          </a:p>
          <a:p>
            <a:pPr>
              <a:lnSpc>
                <a:spcPct val="80000"/>
              </a:lnSpc>
            </a:pPr>
            <a:r>
              <a:rPr lang="cs-CZ" sz="2400"/>
              <a:t>bezbarvá kapalina, nehořlavá, nasládlý zápach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/>
          </a:p>
          <a:p>
            <a:pPr>
              <a:lnSpc>
                <a:spcPct val="80000"/>
              </a:lnSpc>
            </a:pPr>
            <a:r>
              <a:rPr lang="cs-CZ" sz="2400"/>
              <a:t>rozpouštědlo</a:t>
            </a:r>
          </a:p>
          <a:p>
            <a:pPr>
              <a:lnSpc>
                <a:spcPct val="80000"/>
              </a:lnSpc>
            </a:pPr>
            <a:endParaRPr lang="cs-CZ" sz="2400"/>
          </a:p>
          <a:p>
            <a:pPr>
              <a:lnSpc>
                <a:spcPct val="80000"/>
              </a:lnSpc>
            </a:pPr>
            <a:r>
              <a:rPr lang="cs-CZ" sz="2400"/>
              <a:t>narkotické účinky (používal se k narkózám v lékařství v 19. a 20. století)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/>
          </a:p>
          <a:p>
            <a:pPr>
              <a:lnSpc>
                <a:spcPct val="80000"/>
              </a:lnSpc>
            </a:pPr>
            <a:r>
              <a:rPr lang="cs-CZ" sz="2400"/>
              <a:t>jeho rozkladem vzniká jedovatý plyn fosgen </a:t>
            </a:r>
          </a:p>
        </p:txBody>
      </p:sp>
      <p:pic>
        <p:nvPicPr>
          <p:cNvPr id="4894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787900" y="2565400"/>
            <a:ext cx="3524250" cy="2808288"/>
          </a:xfrm>
          <a:noFill/>
        </p:spPr>
      </p:pic>
      <p:sp>
        <p:nvSpPr>
          <p:cNvPr id="489477" name="Rectangle 5"/>
          <p:cNvSpPr>
            <a:spLocks noChangeArrowheads="1"/>
          </p:cNvSpPr>
          <p:nvPr/>
        </p:nvSpPr>
        <p:spPr bwMode="auto">
          <a:xfrm>
            <a:off x="4859338" y="5516563"/>
            <a:ext cx="412591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>
                <a:solidFill>
                  <a:schemeClr val="tx2"/>
                </a:solidFill>
              </a:rPr>
              <a:t>Obr.4: Chloroform                                     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JODOFORM = TRIJODMETHAN CHI3</a:t>
            </a:r>
          </a:p>
        </p:txBody>
      </p:sp>
      <p:sp>
        <p:nvSpPr>
          <p:cNvPr id="4874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endParaRPr lang="cs-CZ" sz="2800"/>
          </a:p>
          <a:p>
            <a:r>
              <a:rPr lang="cs-CZ" sz="2800"/>
              <a:t>pevná žlutá krystalická látka, voní po šafránu</a:t>
            </a:r>
          </a:p>
          <a:p>
            <a:pPr>
              <a:buFontTx/>
              <a:buNone/>
            </a:pPr>
            <a:endParaRPr lang="cs-CZ" sz="2800"/>
          </a:p>
          <a:p>
            <a:r>
              <a:rPr lang="cs-CZ" sz="2800"/>
              <a:t>dezinfekční účinky – silně toxicky působí na bakterie (ošetření drobných poranění)</a:t>
            </a:r>
          </a:p>
          <a:p>
            <a:endParaRPr lang="cs-CZ" sz="2800"/>
          </a:p>
        </p:txBody>
      </p:sp>
      <p:pic>
        <p:nvPicPr>
          <p:cNvPr id="48743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64163" y="1341438"/>
            <a:ext cx="2876550" cy="2185987"/>
          </a:xfrm>
        </p:spPr>
      </p:pic>
      <p:pic>
        <p:nvPicPr>
          <p:cNvPr id="487431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03800" y="4149725"/>
            <a:ext cx="3524250" cy="2435225"/>
          </a:xfrm>
        </p:spPr>
      </p:pic>
      <p:sp>
        <p:nvSpPr>
          <p:cNvPr id="487432" name="Rectangle 8"/>
          <p:cNvSpPr>
            <a:spLocks noChangeArrowheads="1"/>
          </p:cNvSpPr>
          <p:nvPr/>
        </p:nvSpPr>
        <p:spPr bwMode="auto">
          <a:xfrm>
            <a:off x="5148263" y="3573463"/>
            <a:ext cx="352901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>
                <a:solidFill>
                  <a:schemeClr val="tx2"/>
                </a:solidFill>
              </a:rPr>
              <a:t>Obr.5: Trijodmetan</a:t>
            </a:r>
            <a:br>
              <a:rPr lang="cs-CZ">
                <a:solidFill>
                  <a:schemeClr val="tx2"/>
                </a:solidFill>
              </a:rPr>
            </a:br>
            <a:r>
              <a:rPr lang="cs-CZ">
                <a:solidFill>
                  <a:schemeClr val="tx2"/>
                </a:solidFill>
              </a:rPr>
              <a:t>Obr.6:  Jodoform                                    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TETRACHLORMETHAN = CHLORID UHLIČITÝ CCl</a:t>
            </a:r>
            <a:r>
              <a:rPr lang="cs-CZ" sz="4000" baseline="-25000"/>
              <a:t>4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4038600" cy="4525963"/>
          </a:xfrm>
        </p:spPr>
        <p:txBody>
          <a:bodyPr/>
          <a:lstStyle/>
          <a:p>
            <a:endParaRPr lang="cs-CZ" sz="2400"/>
          </a:p>
          <a:p>
            <a:r>
              <a:rPr lang="cs-CZ" sz="2400"/>
              <a:t>nehořlavá bezbarvá kapalina </a:t>
            </a:r>
          </a:p>
          <a:p>
            <a:pPr>
              <a:buFontTx/>
              <a:buNone/>
            </a:pPr>
            <a:endParaRPr lang="cs-CZ" sz="2400"/>
          </a:p>
          <a:p>
            <a:r>
              <a:rPr lang="cs-CZ" sz="2400"/>
              <a:t>slouží jako organické rozpouštědlo</a:t>
            </a:r>
          </a:p>
          <a:p>
            <a:pPr>
              <a:buFontTx/>
              <a:buNone/>
            </a:pPr>
            <a:endParaRPr lang="cs-CZ" sz="2400"/>
          </a:p>
          <a:p>
            <a:r>
              <a:rPr lang="cs-CZ" sz="2400"/>
              <a:t>byl používán jako hasivo, ale pro jeho jedovatost se přestal plnit do hasicích přístrojů</a:t>
            </a:r>
          </a:p>
          <a:p>
            <a:endParaRPr lang="cs-CZ" sz="2400"/>
          </a:p>
        </p:txBody>
      </p:sp>
      <p:pic>
        <p:nvPicPr>
          <p:cNvPr id="4925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43438" y="1844675"/>
            <a:ext cx="3884612" cy="3927475"/>
          </a:xfrm>
          <a:noFill/>
        </p:spPr>
      </p:pic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4643438" y="5876925"/>
            <a:ext cx="41259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>
                <a:solidFill>
                  <a:schemeClr val="tx2"/>
                </a:solidFill>
              </a:rPr>
              <a:t>Obr.7: Tetrachlormetan                                     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TETRAFLUORETHYLEN </a:t>
            </a:r>
            <a:br>
              <a:rPr lang="cs-CZ" sz="4000"/>
            </a:br>
            <a:r>
              <a:rPr lang="cs-CZ" sz="4000"/>
              <a:t>CF</a:t>
            </a:r>
            <a:r>
              <a:rPr lang="cs-CZ" sz="4000" baseline="-25000"/>
              <a:t>2</a:t>
            </a:r>
            <a:r>
              <a:rPr lang="cs-CZ" sz="4000"/>
              <a:t> = CF</a:t>
            </a:r>
            <a:r>
              <a:rPr lang="cs-CZ" sz="4000" baseline="-25000"/>
              <a:t>2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sz="2400"/>
          </a:p>
          <a:p>
            <a:pPr>
              <a:lnSpc>
                <a:spcPct val="90000"/>
              </a:lnSpc>
            </a:pPr>
            <a:r>
              <a:rPr lang="cs-CZ" sz="2400"/>
              <a:t>používá se k výrobě teflonu = polytetrafluorethylenu = PTFE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/>
          </a:p>
          <a:p>
            <a:pPr>
              <a:lnSpc>
                <a:spcPct val="90000"/>
              </a:lnSpc>
            </a:pPr>
            <a:r>
              <a:rPr lang="cs-CZ" sz="2400"/>
              <a:t>teflon je hmota, která má široké využití pro svou nehořlavost, žáruvzdornost a chemickou odolnost (kuchyňské nádobí) </a:t>
            </a:r>
          </a:p>
          <a:p>
            <a:pPr>
              <a:lnSpc>
                <a:spcPct val="90000"/>
              </a:lnSpc>
            </a:pPr>
            <a:endParaRPr lang="cs-CZ" sz="2400"/>
          </a:p>
        </p:txBody>
      </p:sp>
      <p:pic>
        <p:nvPicPr>
          <p:cNvPr id="495621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00563" y="1628775"/>
            <a:ext cx="4098925" cy="1733550"/>
          </a:xfrm>
          <a:noFill/>
        </p:spPr>
      </p:pic>
      <p:pic>
        <p:nvPicPr>
          <p:cNvPr id="495622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59338" y="4221163"/>
            <a:ext cx="3668712" cy="2409825"/>
          </a:xfrm>
        </p:spPr>
      </p:pic>
      <p:sp>
        <p:nvSpPr>
          <p:cNvPr id="495623" name="Rectangle 7"/>
          <p:cNvSpPr>
            <a:spLocks noChangeArrowheads="1"/>
          </p:cNvSpPr>
          <p:nvPr/>
        </p:nvSpPr>
        <p:spPr bwMode="auto">
          <a:xfrm>
            <a:off x="4643438" y="3644900"/>
            <a:ext cx="41259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>
                <a:solidFill>
                  <a:schemeClr val="tx2"/>
                </a:solidFill>
              </a:rPr>
              <a:t>Obr.8: Tetrafluorethylen    </a:t>
            </a:r>
            <a:br>
              <a:rPr lang="cs-CZ">
                <a:solidFill>
                  <a:schemeClr val="tx2"/>
                </a:solidFill>
              </a:rPr>
            </a:br>
            <a:r>
              <a:rPr lang="cs-CZ">
                <a:solidFill>
                  <a:schemeClr val="tx2"/>
                </a:solidFill>
              </a:rPr>
              <a:t>Obr.9:  Teflonová pánev                                  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/>
              <a:t>CHLORETHEN = VINYLCHLORID CH</a:t>
            </a:r>
            <a:r>
              <a:rPr lang="cs-CZ" sz="4000" b="1" baseline="-25000"/>
              <a:t>2</a:t>
            </a:r>
            <a:r>
              <a:rPr lang="cs-CZ" sz="4000" b="1"/>
              <a:t> = CHCl</a:t>
            </a:r>
          </a:p>
        </p:txBody>
      </p:sp>
      <p:sp>
        <p:nvSpPr>
          <p:cNvPr id="4966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4038600" cy="3600450"/>
          </a:xfrm>
        </p:spPr>
        <p:txBody>
          <a:bodyPr/>
          <a:lstStyle/>
          <a:p>
            <a:endParaRPr lang="cs-CZ" sz="2800"/>
          </a:p>
          <a:p>
            <a:r>
              <a:rPr lang="cs-CZ" sz="2800"/>
              <a:t>Surovina pro výrobu plastu </a:t>
            </a:r>
            <a:r>
              <a:rPr lang="cs-CZ" sz="2800" b="1"/>
              <a:t>polyvinylchloridu = PVC </a:t>
            </a:r>
            <a:r>
              <a:rPr lang="cs-CZ" sz="2800"/>
              <a:t>(podlahové krytiny – lina)</a:t>
            </a:r>
          </a:p>
          <a:p>
            <a:endParaRPr lang="cs-CZ" sz="2800"/>
          </a:p>
        </p:txBody>
      </p:sp>
      <p:pic>
        <p:nvPicPr>
          <p:cNvPr id="49664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0" y="2133600"/>
            <a:ext cx="4176713" cy="3455988"/>
          </a:xfrm>
        </p:spPr>
      </p:pic>
      <p:pic>
        <p:nvPicPr>
          <p:cNvPr id="49664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84213" y="4221163"/>
            <a:ext cx="3168650" cy="2389187"/>
          </a:xfrm>
        </p:spPr>
      </p:pic>
      <p:sp>
        <p:nvSpPr>
          <p:cNvPr id="496648" name="Rectangle 8"/>
          <p:cNvSpPr>
            <a:spLocks noChangeArrowheads="1"/>
          </p:cNvSpPr>
          <p:nvPr/>
        </p:nvSpPr>
        <p:spPr bwMode="auto">
          <a:xfrm>
            <a:off x="4572000" y="5589588"/>
            <a:ext cx="41259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>
                <a:solidFill>
                  <a:schemeClr val="tx2"/>
                </a:solidFill>
              </a:rPr>
              <a:t>Obr.10: Vinylchlorid                                             </a:t>
            </a:r>
          </a:p>
        </p:txBody>
      </p:sp>
      <p:sp>
        <p:nvSpPr>
          <p:cNvPr id="496649" name="Rectangle 9"/>
          <p:cNvSpPr>
            <a:spLocks noChangeArrowheads="1"/>
          </p:cNvSpPr>
          <p:nvPr/>
        </p:nvSpPr>
        <p:spPr bwMode="auto">
          <a:xfrm>
            <a:off x="3851275" y="6367463"/>
            <a:ext cx="41259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>
                <a:solidFill>
                  <a:schemeClr val="tx2"/>
                </a:solidFill>
              </a:rPr>
              <a:t>Obr.11 Schody s linoleem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9989</TotalTime>
  <Words>503</Words>
  <Application>Microsoft Office PowerPoint</Application>
  <PresentationFormat>Předvádění na obrazovce (4:3)</PresentationFormat>
  <Paragraphs>123</Paragraphs>
  <Slides>14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Výchozí návrh</vt:lpstr>
      <vt:lpstr>HALOGENDERIVÁTY    UHLOVODÍKŮ</vt:lpstr>
      <vt:lpstr>Prezentace aplikace PowerPoint</vt:lpstr>
      <vt:lpstr>Obr.2: Metan                                             Obr.3: Dichlormetan</vt:lpstr>
      <vt:lpstr>Názvosloví</vt:lpstr>
      <vt:lpstr>CHLOROFORM = TRICHLORMETHAN CHCl3</vt:lpstr>
      <vt:lpstr>JODOFORM = TRIJODMETHAN CHI3</vt:lpstr>
      <vt:lpstr>TETRACHLORMETHAN = CHLORID UHLIČITÝ CCl4</vt:lpstr>
      <vt:lpstr>TETRAFLUORETHYLEN  CF2 = CF2</vt:lpstr>
      <vt:lpstr>CHLORETHEN = VINYLCHLORID CH2 = CHCl</vt:lpstr>
      <vt:lpstr>FREONY</vt:lpstr>
      <vt:lpstr>Úkol</vt:lpstr>
      <vt:lpstr>Metodické doporučení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Halogenderiváty uhlovodíků</dc:title>
  <dc:creator>ZŠ Větřní</dc:creator>
  <cp:lastModifiedBy>Packard Bell</cp:lastModifiedBy>
  <cp:revision>359</cp:revision>
  <dcterms:created xsi:type="dcterms:W3CDTF">2005-11-06T08:23:52Z</dcterms:created>
  <dcterms:modified xsi:type="dcterms:W3CDTF">2020-03-18T19:11:47Z</dcterms:modified>
</cp:coreProperties>
</file>