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76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7" r:id="rId18"/>
    <p:sldId id="278" r:id="rId19"/>
    <p:sldId id="273" r:id="rId20"/>
    <p:sldId id="259" r:id="rId2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FFCC00"/>
    <a:srgbClr val="990000"/>
    <a:srgbClr val="008000"/>
    <a:srgbClr val="993300"/>
    <a:srgbClr val="996600"/>
    <a:srgbClr val="3399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42C676-EA15-4B9F-9125-07C86D5357CD}" type="doc">
      <dgm:prSet loTypeId="urn:microsoft.com/office/officeart/2005/8/layout/vList2" loCatId="list" qsTypeId="urn:microsoft.com/office/officeart/2005/8/quickstyle/simple1#6" qsCatId="simple" csTypeId="urn:microsoft.com/office/officeart/2005/8/colors/accent1_2#2" csCatId="accent1" phldr="1"/>
      <dgm:spPr/>
      <dgm:t>
        <a:bodyPr/>
        <a:lstStyle/>
        <a:p>
          <a:endParaRPr lang="cs-CZ"/>
        </a:p>
      </dgm:t>
    </dgm:pt>
    <dgm:pt modelId="{705DADB4-11EC-4458-A8F8-4DAF33F0D5A6}">
      <dgm:prSet custT="1"/>
      <dgm:spPr>
        <a:solidFill>
          <a:srgbClr val="00B050"/>
        </a:solidFill>
      </dgm:spPr>
      <dgm:t>
        <a:bodyPr/>
        <a:lstStyle/>
        <a:p>
          <a:pPr algn="ctr"/>
          <a:r>
            <a: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kvalitativní (neměřitelné) – krev. skupiny, barva očí, …</a:t>
          </a:r>
        </a:p>
      </dgm:t>
    </dgm:pt>
    <dgm:pt modelId="{F91D5F33-5A76-4E60-9BFE-4E3EBC5C3974}" type="parTrans" cxnId="{07F8CCE6-A71F-43B1-ABA4-AE87EC0177E2}">
      <dgm:prSet/>
      <dgm:spPr/>
      <dgm:t>
        <a:bodyPr/>
        <a:lstStyle/>
        <a:p>
          <a:endParaRPr lang="cs-CZ"/>
        </a:p>
      </dgm:t>
    </dgm:pt>
    <dgm:pt modelId="{83FFB3C6-5475-485C-8365-1AA2639809ED}" type="sibTrans" cxnId="{07F8CCE6-A71F-43B1-ABA4-AE87EC0177E2}">
      <dgm:prSet/>
      <dgm:spPr/>
      <dgm:t>
        <a:bodyPr/>
        <a:lstStyle/>
        <a:p>
          <a:endParaRPr lang="cs-CZ"/>
        </a:p>
      </dgm:t>
    </dgm:pt>
    <dgm:pt modelId="{42A68890-FA48-4BEC-89FC-8921E40CFA91}">
      <dgm:prSet custT="1"/>
      <dgm:spPr>
        <a:solidFill>
          <a:srgbClr val="CCCC00"/>
        </a:solidFill>
      </dgm:spPr>
      <dgm:t>
        <a:bodyPr/>
        <a:lstStyle/>
        <a:p>
          <a:pPr algn="ctr"/>
          <a:r>
            <a: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kvantitativní (měřitelné) - výška, IQ, …</a:t>
          </a:r>
        </a:p>
      </dgm:t>
    </dgm:pt>
    <dgm:pt modelId="{E1FAD82F-EC6D-4811-9DE3-050604B816A1}" type="parTrans" cxnId="{14A21B48-B53B-465E-8C42-B020AF3FB258}">
      <dgm:prSet/>
      <dgm:spPr/>
      <dgm:t>
        <a:bodyPr/>
        <a:lstStyle/>
        <a:p>
          <a:endParaRPr lang="cs-CZ"/>
        </a:p>
      </dgm:t>
    </dgm:pt>
    <dgm:pt modelId="{BDEFE0CA-6B45-4BC6-987E-071D54ABB63E}" type="sibTrans" cxnId="{14A21B48-B53B-465E-8C42-B020AF3FB258}">
      <dgm:prSet/>
      <dgm:spPr/>
      <dgm:t>
        <a:bodyPr/>
        <a:lstStyle/>
        <a:p>
          <a:endParaRPr lang="cs-CZ"/>
        </a:p>
      </dgm:t>
    </dgm:pt>
    <dgm:pt modelId="{CF1EF4CE-5AE8-495F-B28E-93E11BE5D7F4}" type="pres">
      <dgm:prSet presAssocID="{C042C676-EA15-4B9F-9125-07C86D5357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B363516-0AB4-4745-80DF-F58FC470E617}" type="pres">
      <dgm:prSet presAssocID="{42A68890-FA48-4BEC-89FC-8921E40CFA9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E23905-E6D7-4F2F-AA66-304C9DF97E6A}" type="pres">
      <dgm:prSet presAssocID="{BDEFE0CA-6B45-4BC6-987E-071D54ABB63E}" presName="spacer" presStyleCnt="0"/>
      <dgm:spPr/>
    </dgm:pt>
    <dgm:pt modelId="{DF0EC034-8545-4468-85B6-E8CEBAD6AC22}" type="pres">
      <dgm:prSet presAssocID="{705DADB4-11EC-4458-A8F8-4DAF33F0D5A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2A83581-1949-44E2-BB16-A657AB031B80}" type="presOf" srcId="{42A68890-FA48-4BEC-89FC-8921E40CFA91}" destId="{CB363516-0AB4-4745-80DF-F58FC470E617}" srcOrd="0" destOrd="0" presId="urn:microsoft.com/office/officeart/2005/8/layout/vList2"/>
    <dgm:cxn modelId="{07F8CCE6-A71F-43B1-ABA4-AE87EC0177E2}" srcId="{C042C676-EA15-4B9F-9125-07C86D5357CD}" destId="{705DADB4-11EC-4458-A8F8-4DAF33F0D5A6}" srcOrd="1" destOrd="0" parTransId="{F91D5F33-5A76-4E60-9BFE-4E3EBC5C3974}" sibTransId="{83FFB3C6-5475-485C-8365-1AA2639809ED}"/>
    <dgm:cxn modelId="{308EA42E-DFFE-49CA-B529-6A3D14D3F22F}" type="presOf" srcId="{705DADB4-11EC-4458-A8F8-4DAF33F0D5A6}" destId="{DF0EC034-8545-4468-85B6-E8CEBAD6AC22}" srcOrd="0" destOrd="0" presId="urn:microsoft.com/office/officeart/2005/8/layout/vList2"/>
    <dgm:cxn modelId="{AD312A16-0BCE-4D0A-BCDD-A8B6392BC4C4}" type="presOf" srcId="{C042C676-EA15-4B9F-9125-07C86D5357CD}" destId="{CF1EF4CE-5AE8-495F-B28E-93E11BE5D7F4}" srcOrd="0" destOrd="0" presId="urn:microsoft.com/office/officeart/2005/8/layout/vList2"/>
    <dgm:cxn modelId="{14A21B48-B53B-465E-8C42-B020AF3FB258}" srcId="{C042C676-EA15-4B9F-9125-07C86D5357CD}" destId="{42A68890-FA48-4BEC-89FC-8921E40CFA91}" srcOrd="0" destOrd="0" parTransId="{E1FAD82F-EC6D-4811-9DE3-050604B816A1}" sibTransId="{BDEFE0CA-6B45-4BC6-987E-071D54ABB63E}"/>
    <dgm:cxn modelId="{A359EDB5-C3DF-4E0C-9B2A-1BEB22CB1AE4}" type="presParOf" srcId="{CF1EF4CE-5AE8-495F-B28E-93E11BE5D7F4}" destId="{CB363516-0AB4-4745-80DF-F58FC470E617}" srcOrd="0" destOrd="0" presId="urn:microsoft.com/office/officeart/2005/8/layout/vList2"/>
    <dgm:cxn modelId="{025BB08B-6794-41DE-A2FF-298104479ADF}" type="presParOf" srcId="{CF1EF4CE-5AE8-495F-B28E-93E11BE5D7F4}" destId="{82E23905-E6D7-4F2F-AA66-304C9DF97E6A}" srcOrd="1" destOrd="0" presId="urn:microsoft.com/office/officeart/2005/8/layout/vList2"/>
    <dgm:cxn modelId="{19720840-772B-418C-8F58-98C15683186D}" type="presParOf" srcId="{CF1EF4CE-5AE8-495F-B28E-93E11BE5D7F4}" destId="{DF0EC034-8545-4468-85B6-E8CEBAD6AC2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F9D9FE-F02F-4F6C-A032-A04EDD88B71B}" type="doc">
      <dgm:prSet loTypeId="urn:microsoft.com/office/officeart/2005/8/layout/vList2" loCatId="list" qsTypeId="urn:microsoft.com/office/officeart/2005/8/quickstyle/simple1#7" qsCatId="simple" csTypeId="urn:microsoft.com/office/officeart/2005/8/colors/accent1_2#3" csCatId="accent1" phldr="1"/>
      <dgm:spPr/>
      <dgm:t>
        <a:bodyPr/>
        <a:lstStyle/>
        <a:p>
          <a:endParaRPr lang="cs-CZ"/>
        </a:p>
      </dgm:t>
    </dgm:pt>
    <dgm:pt modelId="{F6492E97-8856-4F7A-ACAE-1486141ADA99}">
      <dgm:prSet phldrT="[Text]" custT="1"/>
      <dgm:spPr>
        <a:solidFill>
          <a:srgbClr val="339933"/>
        </a:solidFill>
      </dgm:spPr>
      <dgm:t>
        <a:bodyPr/>
        <a:lstStyle/>
        <a:p>
          <a:pPr algn="ctr"/>
          <a:r>
            <a: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anatomicko – morfologické (tvarové)</a:t>
          </a:r>
        </a:p>
      </dgm:t>
    </dgm:pt>
    <dgm:pt modelId="{7A65E3BB-CEF5-4D9E-B3E9-56EED8C5BB44}" type="parTrans" cxnId="{8BE4A207-4DED-43CD-9ED6-CE5F8DDDF87D}">
      <dgm:prSet/>
      <dgm:spPr/>
      <dgm:t>
        <a:bodyPr/>
        <a:lstStyle/>
        <a:p>
          <a:endParaRPr lang="cs-CZ"/>
        </a:p>
      </dgm:t>
    </dgm:pt>
    <dgm:pt modelId="{5696C5C5-7BF6-413E-8E75-FC9444D14A52}" type="sibTrans" cxnId="{8BE4A207-4DED-43CD-9ED6-CE5F8DDDF87D}">
      <dgm:prSet/>
      <dgm:spPr/>
      <dgm:t>
        <a:bodyPr/>
        <a:lstStyle/>
        <a:p>
          <a:endParaRPr lang="cs-CZ"/>
        </a:p>
      </dgm:t>
    </dgm:pt>
    <dgm:pt modelId="{4AD3C477-2FED-4BD1-834E-B61FD704C7D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fyziologické (funkční)</a:t>
          </a:r>
        </a:p>
      </dgm:t>
    </dgm:pt>
    <dgm:pt modelId="{D24647FB-CA72-4DAA-9EFF-22519287AD72}" type="parTrans" cxnId="{7C97CB6F-C94C-43CD-859F-352F76B017D6}">
      <dgm:prSet/>
      <dgm:spPr/>
      <dgm:t>
        <a:bodyPr/>
        <a:lstStyle/>
        <a:p>
          <a:endParaRPr lang="cs-CZ"/>
        </a:p>
      </dgm:t>
    </dgm:pt>
    <dgm:pt modelId="{14F7F0A6-1830-4033-8920-732AF8173C8D}" type="sibTrans" cxnId="{7C97CB6F-C94C-43CD-859F-352F76B017D6}">
      <dgm:prSet/>
      <dgm:spPr/>
      <dgm:t>
        <a:bodyPr/>
        <a:lstStyle/>
        <a:p>
          <a:endParaRPr lang="cs-CZ"/>
        </a:p>
      </dgm:t>
    </dgm:pt>
    <dgm:pt modelId="{41D9EFD4-6720-47C4-B4FD-154DA99659DE}">
      <dgm:prSet phldrT="[Text]" custT="1"/>
      <dgm:spPr>
        <a:solidFill>
          <a:srgbClr val="993300"/>
        </a:solidFill>
      </dgm:spPr>
      <dgm:t>
        <a:bodyPr/>
        <a:lstStyle/>
        <a:p>
          <a:pPr algn="ctr"/>
          <a:r>
            <a: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psychologické</a:t>
          </a:r>
        </a:p>
      </dgm:t>
    </dgm:pt>
    <dgm:pt modelId="{3197B81F-ACC5-48C9-9A56-88721516DA73}" type="parTrans" cxnId="{AE0C981C-6330-4DB7-83A5-6F463AAF46CE}">
      <dgm:prSet/>
      <dgm:spPr/>
      <dgm:t>
        <a:bodyPr/>
        <a:lstStyle/>
        <a:p>
          <a:endParaRPr lang="cs-CZ"/>
        </a:p>
      </dgm:t>
    </dgm:pt>
    <dgm:pt modelId="{947EA5A6-5D9D-46FD-A3E2-ED5894AD1E37}" type="sibTrans" cxnId="{AE0C981C-6330-4DB7-83A5-6F463AAF46CE}">
      <dgm:prSet/>
      <dgm:spPr/>
      <dgm:t>
        <a:bodyPr/>
        <a:lstStyle/>
        <a:p>
          <a:endParaRPr lang="cs-CZ"/>
        </a:p>
      </dgm:t>
    </dgm:pt>
    <dgm:pt modelId="{496A71DE-ABDD-4DF8-BDF5-8F607D76984E}" type="pres">
      <dgm:prSet presAssocID="{10F9D9FE-F02F-4F6C-A032-A04EDD88B7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644AE9A-12D0-449D-A455-23462AE05133}" type="pres">
      <dgm:prSet presAssocID="{F6492E97-8856-4F7A-ACAE-1486141ADA99}" presName="parentText" presStyleLbl="node1" presStyleIdx="0" presStyleCnt="3" custLinFactNeighborX="811" custLinFactNeighborY="6137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26EAE08-5920-49C8-906F-05C0DE841B93}" type="pres">
      <dgm:prSet presAssocID="{5696C5C5-7BF6-413E-8E75-FC9444D14A52}" presName="spacer" presStyleCnt="0"/>
      <dgm:spPr/>
    </dgm:pt>
    <dgm:pt modelId="{6346C76B-8A3B-474C-AC63-598D1E57CDDC}" type="pres">
      <dgm:prSet presAssocID="{4AD3C477-2FED-4BD1-834E-B61FD704C7D7}" presName="parentText" presStyleLbl="node1" presStyleIdx="1" presStyleCnt="3" custLinFactNeighborX="-1204" custLinFactNeighborY="-1287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4577D70-6E0F-4552-BF3F-B08D37AC361F}" type="pres">
      <dgm:prSet presAssocID="{14F7F0A6-1830-4033-8920-732AF8173C8D}" presName="spacer" presStyleCnt="0"/>
      <dgm:spPr/>
    </dgm:pt>
    <dgm:pt modelId="{86ACE029-EE48-456F-910E-72FBE8E07FA4}" type="pres">
      <dgm:prSet presAssocID="{41D9EFD4-6720-47C4-B4FD-154DA99659DE}" presName="parentText" presStyleLbl="node1" presStyleIdx="2" presStyleCnt="3" custLinFactNeighborX="1184" custLinFactNeighborY="-8712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6F366CE-2F6B-488A-B467-D1F76EB8CD9A}" type="presOf" srcId="{41D9EFD4-6720-47C4-B4FD-154DA99659DE}" destId="{86ACE029-EE48-456F-910E-72FBE8E07FA4}" srcOrd="0" destOrd="0" presId="urn:microsoft.com/office/officeart/2005/8/layout/vList2"/>
    <dgm:cxn modelId="{412237CF-CF43-4FA2-B1B1-CAB7D8B55983}" type="presOf" srcId="{10F9D9FE-F02F-4F6C-A032-A04EDD88B71B}" destId="{496A71DE-ABDD-4DF8-BDF5-8F607D76984E}" srcOrd="0" destOrd="0" presId="urn:microsoft.com/office/officeart/2005/8/layout/vList2"/>
    <dgm:cxn modelId="{AE0C981C-6330-4DB7-83A5-6F463AAF46CE}" srcId="{10F9D9FE-F02F-4F6C-A032-A04EDD88B71B}" destId="{41D9EFD4-6720-47C4-B4FD-154DA99659DE}" srcOrd="2" destOrd="0" parTransId="{3197B81F-ACC5-48C9-9A56-88721516DA73}" sibTransId="{947EA5A6-5D9D-46FD-A3E2-ED5894AD1E37}"/>
    <dgm:cxn modelId="{AF01471F-1065-4F30-A2BD-B7F4CAEF99FB}" type="presOf" srcId="{F6492E97-8856-4F7A-ACAE-1486141ADA99}" destId="{B644AE9A-12D0-449D-A455-23462AE05133}" srcOrd="0" destOrd="0" presId="urn:microsoft.com/office/officeart/2005/8/layout/vList2"/>
    <dgm:cxn modelId="{3E8A2649-6E8D-4853-99EB-A1BC6FFE123D}" type="presOf" srcId="{4AD3C477-2FED-4BD1-834E-B61FD704C7D7}" destId="{6346C76B-8A3B-474C-AC63-598D1E57CDDC}" srcOrd="0" destOrd="0" presId="urn:microsoft.com/office/officeart/2005/8/layout/vList2"/>
    <dgm:cxn modelId="{8BE4A207-4DED-43CD-9ED6-CE5F8DDDF87D}" srcId="{10F9D9FE-F02F-4F6C-A032-A04EDD88B71B}" destId="{F6492E97-8856-4F7A-ACAE-1486141ADA99}" srcOrd="0" destOrd="0" parTransId="{7A65E3BB-CEF5-4D9E-B3E9-56EED8C5BB44}" sibTransId="{5696C5C5-7BF6-413E-8E75-FC9444D14A52}"/>
    <dgm:cxn modelId="{7C97CB6F-C94C-43CD-859F-352F76B017D6}" srcId="{10F9D9FE-F02F-4F6C-A032-A04EDD88B71B}" destId="{4AD3C477-2FED-4BD1-834E-B61FD704C7D7}" srcOrd="1" destOrd="0" parTransId="{D24647FB-CA72-4DAA-9EFF-22519287AD72}" sibTransId="{14F7F0A6-1830-4033-8920-732AF8173C8D}"/>
    <dgm:cxn modelId="{D7C36E16-2349-4002-9C9C-266C2F8FA80C}" type="presParOf" srcId="{496A71DE-ABDD-4DF8-BDF5-8F607D76984E}" destId="{B644AE9A-12D0-449D-A455-23462AE05133}" srcOrd="0" destOrd="0" presId="urn:microsoft.com/office/officeart/2005/8/layout/vList2"/>
    <dgm:cxn modelId="{E911D518-5109-4352-A479-2677A41DB737}" type="presParOf" srcId="{496A71DE-ABDD-4DF8-BDF5-8F607D76984E}" destId="{A26EAE08-5920-49C8-906F-05C0DE841B93}" srcOrd="1" destOrd="0" presId="urn:microsoft.com/office/officeart/2005/8/layout/vList2"/>
    <dgm:cxn modelId="{F42C341A-2DC0-4195-ACB3-F7C4008EBC35}" type="presParOf" srcId="{496A71DE-ABDD-4DF8-BDF5-8F607D76984E}" destId="{6346C76B-8A3B-474C-AC63-598D1E57CDDC}" srcOrd="2" destOrd="0" presId="urn:microsoft.com/office/officeart/2005/8/layout/vList2"/>
    <dgm:cxn modelId="{0D8F8221-8AFB-4BA5-882C-D6D4C7638247}" type="presParOf" srcId="{496A71DE-ABDD-4DF8-BDF5-8F607D76984E}" destId="{94577D70-6E0F-4552-BF3F-B08D37AC361F}" srcOrd="3" destOrd="0" presId="urn:microsoft.com/office/officeart/2005/8/layout/vList2"/>
    <dgm:cxn modelId="{626D5679-4470-46CC-B500-6ECFE8AE2636}" type="presParOf" srcId="{496A71DE-ABDD-4DF8-BDF5-8F607D76984E}" destId="{86ACE029-EE48-456F-910E-72FBE8E07FA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1B62D4-288D-426B-8A6B-6BF05EAE3F8B}" type="doc">
      <dgm:prSet loTypeId="urn:microsoft.com/office/officeart/2005/8/layout/default#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B1B5807E-2CD3-4C06-9C05-07C7C13D12A3}">
      <dgm:prSet phldrT="[Text]"/>
      <dgm:spPr>
        <a:solidFill>
          <a:srgbClr val="FFCC00"/>
        </a:solidFill>
      </dgm:spPr>
      <dgm:t>
        <a:bodyPr/>
        <a:lstStyle/>
        <a:p>
          <a:pPr algn="ctr"/>
          <a:r>
            <a: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AA homozygotní genotyp </a:t>
          </a:r>
        </a:p>
      </dgm:t>
    </dgm:pt>
    <dgm:pt modelId="{97016927-4349-4048-A177-E26837A93E26}" type="parTrans" cxnId="{9C8AC7F8-8A45-4F94-968A-08695DD7FDA0}">
      <dgm:prSet/>
      <dgm:spPr/>
      <dgm:t>
        <a:bodyPr/>
        <a:lstStyle/>
        <a:p>
          <a:endParaRPr lang="cs-CZ"/>
        </a:p>
      </dgm:t>
    </dgm:pt>
    <dgm:pt modelId="{6D251957-2158-414E-955C-3A47E9C6113A}" type="sibTrans" cxnId="{9C8AC7F8-8A45-4F94-968A-08695DD7FDA0}">
      <dgm:prSet/>
      <dgm:spPr/>
      <dgm:t>
        <a:bodyPr/>
        <a:lstStyle/>
        <a:p>
          <a:endParaRPr lang="cs-CZ"/>
        </a:p>
      </dgm:t>
    </dgm:pt>
    <dgm:pt modelId="{51A86C2E-3C0B-4490-B63A-A7286112CCCC}">
      <dgm:prSet phldrT="[Text]"/>
      <dgm:spPr/>
      <dgm:t>
        <a:bodyPr/>
        <a:lstStyle/>
        <a:p>
          <a:pPr algn="ctr"/>
          <a:r>
            <a:rPr lang="cs-CZ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Aa</a:t>
          </a:r>
          <a:r>
            <a: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  heterozygotní genotyp </a:t>
          </a:r>
        </a:p>
      </dgm:t>
    </dgm:pt>
    <dgm:pt modelId="{F785E011-AE85-4B7F-AFCE-80E4E64FB4FB}" type="parTrans" cxnId="{6E6D3337-8A83-4C6C-BBCB-3E2E8D1C913B}">
      <dgm:prSet/>
      <dgm:spPr/>
      <dgm:t>
        <a:bodyPr/>
        <a:lstStyle/>
        <a:p>
          <a:endParaRPr lang="cs-CZ"/>
        </a:p>
      </dgm:t>
    </dgm:pt>
    <dgm:pt modelId="{4549A3A5-CCEA-43B3-826B-3D4F8972D160}" type="sibTrans" cxnId="{6E6D3337-8A83-4C6C-BBCB-3E2E8D1C913B}">
      <dgm:prSet/>
      <dgm:spPr/>
      <dgm:t>
        <a:bodyPr/>
        <a:lstStyle/>
        <a:p>
          <a:endParaRPr lang="cs-CZ"/>
        </a:p>
      </dgm:t>
    </dgm:pt>
    <dgm:pt modelId="{2E1DE533-2F26-4E2C-B132-DA97986062DC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pPr algn="ctr"/>
          <a:r>
            <a:rPr lang="cs-CZ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aa</a:t>
          </a:r>
          <a:r>
            <a: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 homozygotní genotyp </a:t>
          </a:r>
        </a:p>
      </dgm:t>
    </dgm:pt>
    <dgm:pt modelId="{0FD74651-F249-43E3-A1B9-F9E7B6D6455D}" type="parTrans" cxnId="{94ED53F1-3462-4752-8B82-B560C0EEC93B}">
      <dgm:prSet/>
      <dgm:spPr/>
      <dgm:t>
        <a:bodyPr/>
        <a:lstStyle/>
        <a:p>
          <a:endParaRPr lang="cs-CZ"/>
        </a:p>
      </dgm:t>
    </dgm:pt>
    <dgm:pt modelId="{7D4FBD10-ECC6-4BD1-AAAE-8F28A09F8126}" type="sibTrans" cxnId="{94ED53F1-3462-4752-8B82-B560C0EEC93B}">
      <dgm:prSet/>
      <dgm:spPr/>
      <dgm:t>
        <a:bodyPr/>
        <a:lstStyle/>
        <a:p>
          <a:endParaRPr lang="cs-CZ"/>
        </a:p>
      </dgm:t>
    </dgm:pt>
    <dgm:pt modelId="{BC570DF1-018D-44E6-86D2-508C7335846B}" type="pres">
      <dgm:prSet presAssocID="{A31B62D4-288D-426B-8A6B-6BF05EAE3F8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CB5334C-E843-4D02-A4A4-AABADAE1747E}" type="pres">
      <dgm:prSet presAssocID="{B1B5807E-2CD3-4C06-9C05-07C7C13D12A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976C6F3-7FAE-4181-A7B9-8AD0B67BAFE0}" type="pres">
      <dgm:prSet presAssocID="{6D251957-2158-414E-955C-3A47E9C6113A}" presName="sibTrans" presStyleCnt="0"/>
      <dgm:spPr/>
    </dgm:pt>
    <dgm:pt modelId="{76EB418C-C419-4E78-B7FA-437FC4E107AC}" type="pres">
      <dgm:prSet presAssocID="{51A86C2E-3C0B-4490-B63A-A7286112CCC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CB60522-3B87-4550-BE8E-82C6CA9027C5}" type="pres">
      <dgm:prSet presAssocID="{4549A3A5-CCEA-43B3-826B-3D4F8972D160}" presName="sibTrans" presStyleCnt="0"/>
      <dgm:spPr/>
    </dgm:pt>
    <dgm:pt modelId="{ED78B9A3-F211-4106-ADE2-CB4B0F5C2238}" type="pres">
      <dgm:prSet presAssocID="{2E1DE533-2F26-4E2C-B132-DA97986062D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66C4E3C-559E-4657-8D91-E9A6EF3BE62A}" type="presOf" srcId="{A31B62D4-288D-426B-8A6B-6BF05EAE3F8B}" destId="{BC570DF1-018D-44E6-86D2-508C7335846B}" srcOrd="0" destOrd="0" presId="urn:microsoft.com/office/officeart/2005/8/layout/default#2"/>
    <dgm:cxn modelId="{94ED53F1-3462-4752-8B82-B560C0EEC93B}" srcId="{A31B62D4-288D-426B-8A6B-6BF05EAE3F8B}" destId="{2E1DE533-2F26-4E2C-B132-DA97986062DC}" srcOrd="2" destOrd="0" parTransId="{0FD74651-F249-43E3-A1B9-F9E7B6D6455D}" sibTransId="{7D4FBD10-ECC6-4BD1-AAAE-8F28A09F8126}"/>
    <dgm:cxn modelId="{B22D137E-9F7D-4371-A40B-81EACABFB860}" type="presOf" srcId="{B1B5807E-2CD3-4C06-9C05-07C7C13D12A3}" destId="{ECB5334C-E843-4D02-A4A4-AABADAE1747E}" srcOrd="0" destOrd="0" presId="urn:microsoft.com/office/officeart/2005/8/layout/default#2"/>
    <dgm:cxn modelId="{AD603F10-B14B-4EC2-89C0-44DBDC920BF6}" type="presOf" srcId="{51A86C2E-3C0B-4490-B63A-A7286112CCCC}" destId="{76EB418C-C419-4E78-B7FA-437FC4E107AC}" srcOrd="0" destOrd="0" presId="urn:microsoft.com/office/officeart/2005/8/layout/default#2"/>
    <dgm:cxn modelId="{3802ED09-D42E-4AAF-9752-AF4FF986EA61}" type="presOf" srcId="{2E1DE533-2F26-4E2C-B132-DA97986062DC}" destId="{ED78B9A3-F211-4106-ADE2-CB4B0F5C2238}" srcOrd="0" destOrd="0" presId="urn:microsoft.com/office/officeart/2005/8/layout/default#2"/>
    <dgm:cxn modelId="{9C8AC7F8-8A45-4F94-968A-08695DD7FDA0}" srcId="{A31B62D4-288D-426B-8A6B-6BF05EAE3F8B}" destId="{B1B5807E-2CD3-4C06-9C05-07C7C13D12A3}" srcOrd="0" destOrd="0" parTransId="{97016927-4349-4048-A177-E26837A93E26}" sibTransId="{6D251957-2158-414E-955C-3A47E9C6113A}"/>
    <dgm:cxn modelId="{6E6D3337-8A83-4C6C-BBCB-3E2E8D1C913B}" srcId="{A31B62D4-288D-426B-8A6B-6BF05EAE3F8B}" destId="{51A86C2E-3C0B-4490-B63A-A7286112CCCC}" srcOrd="1" destOrd="0" parTransId="{F785E011-AE85-4B7F-AFCE-80E4E64FB4FB}" sibTransId="{4549A3A5-CCEA-43B3-826B-3D4F8972D160}"/>
    <dgm:cxn modelId="{F488E874-0A98-4A40-845D-03A8838EF109}" type="presParOf" srcId="{BC570DF1-018D-44E6-86D2-508C7335846B}" destId="{ECB5334C-E843-4D02-A4A4-AABADAE1747E}" srcOrd="0" destOrd="0" presId="urn:microsoft.com/office/officeart/2005/8/layout/default#2"/>
    <dgm:cxn modelId="{F901C923-9F8C-411F-89A2-CD075563A487}" type="presParOf" srcId="{BC570DF1-018D-44E6-86D2-508C7335846B}" destId="{F976C6F3-7FAE-4181-A7B9-8AD0B67BAFE0}" srcOrd="1" destOrd="0" presId="urn:microsoft.com/office/officeart/2005/8/layout/default#2"/>
    <dgm:cxn modelId="{0CE4C1FF-3037-4B49-B079-61DB106EE2DF}" type="presParOf" srcId="{BC570DF1-018D-44E6-86D2-508C7335846B}" destId="{76EB418C-C419-4E78-B7FA-437FC4E107AC}" srcOrd="2" destOrd="0" presId="urn:microsoft.com/office/officeart/2005/8/layout/default#2"/>
    <dgm:cxn modelId="{BB511AF2-63EA-452E-903A-9B13B215ED41}" type="presParOf" srcId="{BC570DF1-018D-44E6-86D2-508C7335846B}" destId="{7CB60522-3B87-4550-BE8E-82C6CA9027C5}" srcOrd="3" destOrd="0" presId="urn:microsoft.com/office/officeart/2005/8/layout/default#2"/>
    <dgm:cxn modelId="{AFDD9179-2A8C-412C-AD07-DDA3898AB450}" type="presParOf" srcId="{BC570DF1-018D-44E6-86D2-508C7335846B}" destId="{ED78B9A3-F211-4106-ADE2-CB4B0F5C2238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7DB3FF-0F75-437E-AAB2-CD3D97E06863}" type="doc">
      <dgm:prSet loTypeId="urn:microsoft.com/office/officeart/2005/8/layout/default#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A587A4A3-51B9-44B7-AE50-A433B54BA8C9}">
      <dgm:prSet phldrT="[Text]" custT="1"/>
      <dgm:spPr/>
      <dgm:t>
        <a:bodyPr/>
        <a:lstStyle/>
        <a:p>
          <a:r>
            <a: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AA homozygotní genotyp </a:t>
          </a:r>
        </a:p>
      </dgm:t>
    </dgm:pt>
    <dgm:pt modelId="{271628D7-038F-435E-8D88-58E72998D4FB}" type="parTrans" cxnId="{A835AD0C-9BD0-4458-88DB-2A80315CD9D6}">
      <dgm:prSet/>
      <dgm:spPr/>
      <dgm:t>
        <a:bodyPr/>
        <a:lstStyle/>
        <a:p>
          <a:endParaRPr lang="cs-CZ"/>
        </a:p>
      </dgm:t>
    </dgm:pt>
    <dgm:pt modelId="{70D028BC-0336-4534-A13E-05A5955FB904}" type="sibTrans" cxnId="{A835AD0C-9BD0-4458-88DB-2A80315CD9D6}">
      <dgm:prSet/>
      <dgm:spPr/>
      <dgm:t>
        <a:bodyPr/>
        <a:lstStyle/>
        <a:p>
          <a:endParaRPr lang="cs-CZ"/>
        </a:p>
      </dgm:t>
    </dgm:pt>
    <dgm:pt modelId="{BC7E0DDB-C4F6-4829-BCD9-02155618D8EA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cs-CZ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aa</a:t>
          </a:r>
          <a:r>
            <a: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  homozygotní genotyp </a:t>
          </a:r>
        </a:p>
      </dgm:t>
    </dgm:pt>
    <dgm:pt modelId="{DADF0D97-E41A-4D55-8801-CF87C25C1942}" type="parTrans" cxnId="{1CAD1FA6-8CCD-49E9-A88A-871D36EDFA87}">
      <dgm:prSet/>
      <dgm:spPr/>
      <dgm:t>
        <a:bodyPr/>
        <a:lstStyle/>
        <a:p>
          <a:endParaRPr lang="cs-CZ"/>
        </a:p>
      </dgm:t>
    </dgm:pt>
    <dgm:pt modelId="{7F81FD40-D23E-4229-9E2D-E31D493C51AB}" type="sibTrans" cxnId="{1CAD1FA6-8CCD-49E9-A88A-871D36EDFA87}">
      <dgm:prSet/>
      <dgm:spPr/>
      <dgm:t>
        <a:bodyPr/>
        <a:lstStyle/>
        <a:p>
          <a:endParaRPr lang="cs-CZ"/>
        </a:p>
      </dgm:t>
    </dgm:pt>
    <dgm:pt modelId="{157DF234-818B-4852-978D-1F667E145922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cs-CZ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Aa</a:t>
          </a:r>
          <a:r>
            <a: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 heterozygotní genotyp</a:t>
          </a:r>
        </a:p>
      </dgm:t>
    </dgm:pt>
    <dgm:pt modelId="{348EB187-058D-446C-ABE5-EF32AC9C04C1}" type="parTrans" cxnId="{A5F1AC77-A88D-4EC2-B63F-CD4246414F23}">
      <dgm:prSet/>
      <dgm:spPr/>
      <dgm:t>
        <a:bodyPr/>
        <a:lstStyle/>
        <a:p>
          <a:endParaRPr lang="cs-CZ"/>
        </a:p>
      </dgm:t>
    </dgm:pt>
    <dgm:pt modelId="{73FC2DDC-94F8-4565-B46E-2BB19F79682F}" type="sibTrans" cxnId="{A5F1AC77-A88D-4EC2-B63F-CD4246414F23}">
      <dgm:prSet/>
      <dgm:spPr/>
      <dgm:t>
        <a:bodyPr/>
        <a:lstStyle/>
        <a:p>
          <a:endParaRPr lang="cs-CZ"/>
        </a:p>
      </dgm:t>
    </dgm:pt>
    <dgm:pt modelId="{6B7BC37A-BB0A-4416-8411-6C05D1EA7262}" type="pres">
      <dgm:prSet presAssocID="{4A7DB3FF-0F75-437E-AAB2-CD3D97E068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20D5DB2-A5E3-43B5-BF5B-231070C0229D}" type="pres">
      <dgm:prSet presAssocID="{A587A4A3-51B9-44B7-AE50-A433B54BA8C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334245B-D0E1-4B8E-8F15-556F5E12814F}" type="pres">
      <dgm:prSet presAssocID="{70D028BC-0336-4534-A13E-05A5955FB904}" presName="sibTrans" presStyleCnt="0"/>
      <dgm:spPr/>
    </dgm:pt>
    <dgm:pt modelId="{D39DCF49-C830-47F0-9655-8ECB6F3A7F96}" type="pres">
      <dgm:prSet presAssocID="{BC7E0DDB-C4F6-4829-BCD9-02155618D8E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14ABB4A-8591-4223-B537-C59B17D69254}" type="pres">
      <dgm:prSet presAssocID="{7F81FD40-D23E-4229-9E2D-E31D493C51AB}" presName="sibTrans" presStyleCnt="0"/>
      <dgm:spPr/>
    </dgm:pt>
    <dgm:pt modelId="{D842AFA1-53AA-4670-9640-3AEFB33FACBE}" type="pres">
      <dgm:prSet presAssocID="{157DF234-818B-4852-978D-1F667E145922}" presName="node" presStyleLbl="node1" presStyleIdx="2" presStyleCnt="3" custScaleX="11482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5F1AC77-A88D-4EC2-B63F-CD4246414F23}" srcId="{4A7DB3FF-0F75-437E-AAB2-CD3D97E06863}" destId="{157DF234-818B-4852-978D-1F667E145922}" srcOrd="2" destOrd="0" parTransId="{348EB187-058D-446C-ABE5-EF32AC9C04C1}" sibTransId="{73FC2DDC-94F8-4565-B46E-2BB19F79682F}"/>
    <dgm:cxn modelId="{8475774F-B7B0-4D1C-ACF5-ACB442634BB2}" type="presOf" srcId="{A587A4A3-51B9-44B7-AE50-A433B54BA8C9}" destId="{320D5DB2-A5E3-43B5-BF5B-231070C0229D}" srcOrd="0" destOrd="0" presId="urn:microsoft.com/office/officeart/2005/8/layout/default#3"/>
    <dgm:cxn modelId="{A835AD0C-9BD0-4458-88DB-2A80315CD9D6}" srcId="{4A7DB3FF-0F75-437E-AAB2-CD3D97E06863}" destId="{A587A4A3-51B9-44B7-AE50-A433B54BA8C9}" srcOrd="0" destOrd="0" parTransId="{271628D7-038F-435E-8D88-58E72998D4FB}" sibTransId="{70D028BC-0336-4534-A13E-05A5955FB904}"/>
    <dgm:cxn modelId="{FFE3BA3B-5173-4133-95A8-271E86931D82}" type="presOf" srcId="{157DF234-818B-4852-978D-1F667E145922}" destId="{D842AFA1-53AA-4670-9640-3AEFB33FACBE}" srcOrd="0" destOrd="0" presId="urn:microsoft.com/office/officeart/2005/8/layout/default#3"/>
    <dgm:cxn modelId="{AE2AA5E6-6310-43E4-BF53-B1EE0AA548AA}" type="presOf" srcId="{BC7E0DDB-C4F6-4829-BCD9-02155618D8EA}" destId="{D39DCF49-C830-47F0-9655-8ECB6F3A7F96}" srcOrd="0" destOrd="0" presId="urn:microsoft.com/office/officeart/2005/8/layout/default#3"/>
    <dgm:cxn modelId="{21533D71-76F6-4CCD-86D0-09D996DFBC51}" type="presOf" srcId="{4A7DB3FF-0F75-437E-AAB2-CD3D97E06863}" destId="{6B7BC37A-BB0A-4416-8411-6C05D1EA7262}" srcOrd="0" destOrd="0" presId="urn:microsoft.com/office/officeart/2005/8/layout/default#3"/>
    <dgm:cxn modelId="{1CAD1FA6-8CCD-49E9-A88A-871D36EDFA87}" srcId="{4A7DB3FF-0F75-437E-AAB2-CD3D97E06863}" destId="{BC7E0DDB-C4F6-4829-BCD9-02155618D8EA}" srcOrd="1" destOrd="0" parTransId="{DADF0D97-E41A-4D55-8801-CF87C25C1942}" sibTransId="{7F81FD40-D23E-4229-9E2D-E31D493C51AB}"/>
    <dgm:cxn modelId="{E8E5D6DE-DA1E-43BC-8FA3-DE1F0EB4D9EF}" type="presParOf" srcId="{6B7BC37A-BB0A-4416-8411-6C05D1EA7262}" destId="{320D5DB2-A5E3-43B5-BF5B-231070C0229D}" srcOrd="0" destOrd="0" presId="urn:microsoft.com/office/officeart/2005/8/layout/default#3"/>
    <dgm:cxn modelId="{395CC07A-287E-4481-9E41-4B8011369F3A}" type="presParOf" srcId="{6B7BC37A-BB0A-4416-8411-6C05D1EA7262}" destId="{A334245B-D0E1-4B8E-8F15-556F5E12814F}" srcOrd="1" destOrd="0" presId="urn:microsoft.com/office/officeart/2005/8/layout/default#3"/>
    <dgm:cxn modelId="{E0CCDE33-2ABF-447A-8AE0-B6BF9BE5EDA6}" type="presParOf" srcId="{6B7BC37A-BB0A-4416-8411-6C05D1EA7262}" destId="{D39DCF49-C830-47F0-9655-8ECB6F3A7F96}" srcOrd="2" destOrd="0" presId="urn:microsoft.com/office/officeart/2005/8/layout/default#3"/>
    <dgm:cxn modelId="{4348512E-290D-4123-8E13-70C655AD26D5}" type="presParOf" srcId="{6B7BC37A-BB0A-4416-8411-6C05D1EA7262}" destId="{114ABB4A-8591-4223-B537-C59B17D69254}" srcOrd="3" destOrd="0" presId="urn:microsoft.com/office/officeart/2005/8/layout/default#3"/>
    <dgm:cxn modelId="{9E5C4C77-4266-4615-9A7A-A3A1DFE11851}" type="presParOf" srcId="{6B7BC37A-BB0A-4416-8411-6C05D1EA7262}" destId="{D842AFA1-53AA-4670-9640-3AEFB33FACBE}" srcOrd="4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63516-0AB4-4745-80DF-F58FC470E617}">
      <dsp:nvSpPr>
        <dsp:cNvPr id="0" name=""/>
        <dsp:cNvSpPr/>
      </dsp:nvSpPr>
      <dsp:spPr>
        <a:xfrm>
          <a:off x="0" y="967"/>
          <a:ext cx="8136904" cy="857538"/>
        </a:xfrm>
        <a:prstGeom prst="roundRect">
          <a:avLst/>
        </a:prstGeom>
        <a:solidFill>
          <a:srgbClr val="CC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kvantitativní (měřitelné) - výška, IQ, …</a:t>
          </a:r>
        </a:p>
      </dsp:txBody>
      <dsp:txXfrm>
        <a:off x="41862" y="42829"/>
        <a:ext cx="8053180" cy="773814"/>
      </dsp:txXfrm>
    </dsp:sp>
    <dsp:sp modelId="{DF0EC034-8545-4468-85B6-E8CEBAD6AC22}">
      <dsp:nvSpPr>
        <dsp:cNvPr id="0" name=""/>
        <dsp:cNvSpPr/>
      </dsp:nvSpPr>
      <dsp:spPr>
        <a:xfrm>
          <a:off x="0" y="869685"/>
          <a:ext cx="8136904" cy="857538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kvalitativní (neměřitelné) – krev. skupiny, barva očí, …</a:t>
          </a:r>
        </a:p>
      </dsp:txBody>
      <dsp:txXfrm>
        <a:off x="41862" y="911547"/>
        <a:ext cx="8053180" cy="7738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4AE9A-12D0-449D-A455-23462AE05133}">
      <dsp:nvSpPr>
        <dsp:cNvPr id="0" name=""/>
        <dsp:cNvSpPr/>
      </dsp:nvSpPr>
      <dsp:spPr>
        <a:xfrm>
          <a:off x="0" y="7669"/>
          <a:ext cx="5616624" cy="760408"/>
        </a:xfrm>
        <a:prstGeom prst="roundRect">
          <a:avLst/>
        </a:prstGeom>
        <a:solidFill>
          <a:srgbClr val="33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anatomicko – morfologické (tvarové)</a:t>
          </a:r>
        </a:p>
      </dsp:txBody>
      <dsp:txXfrm>
        <a:off x="37120" y="44789"/>
        <a:ext cx="5542384" cy="686168"/>
      </dsp:txXfrm>
    </dsp:sp>
    <dsp:sp modelId="{6346C76B-8A3B-474C-AC63-598D1E57CDDC}">
      <dsp:nvSpPr>
        <dsp:cNvPr id="0" name=""/>
        <dsp:cNvSpPr/>
      </dsp:nvSpPr>
      <dsp:spPr>
        <a:xfrm>
          <a:off x="0" y="770641"/>
          <a:ext cx="5616624" cy="760408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fyziologické (funkční)</a:t>
          </a:r>
        </a:p>
      </dsp:txBody>
      <dsp:txXfrm>
        <a:off x="37120" y="807761"/>
        <a:ext cx="5542384" cy="686168"/>
      </dsp:txXfrm>
    </dsp:sp>
    <dsp:sp modelId="{86ACE029-EE48-456F-910E-72FBE8E07FA4}">
      <dsp:nvSpPr>
        <dsp:cNvPr id="0" name=""/>
        <dsp:cNvSpPr/>
      </dsp:nvSpPr>
      <dsp:spPr>
        <a:xfrm>
          <a:off x="0" y="1533614"/>
          <a:ext cx="5616624" cy="760408"/>
        </a:xfrm>
        <a:prstGeom prst="roundRect">
          <a:avLst/>
        </a:prstGeom>
        <a:solidFill>
          <a:srgbClr val="99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psychologické</a:t>
          </a:r>
        </a:p>
      </dsp:txBody>
      <dsp:txXfrm>
        <a:off x="37120" y="1570734"/>
        <a:ext cx="5542384" cy="6861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63646-DF6A-4FD2-95B8-E77388F22E60}" type="datetimeFigureOut">
              <a:rPr lang="cs-CZ"/>
              <a:pPr>
                <a:defRPr/>
              </a:pPr>
              <a:t>18.3.2020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0A709-D15F-418F-B641-4918B3AB7E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777FC-EBDC-4E20-9C79-0B897D62EF76}" type="datetimeFigureOut">
              <a:rPr lang="cs-CZ"/>
              <a:pPr>
                <a:defRPr/>
              </a:pPr>
              <a:t>18.3.2020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E7601-F504-4CC3-A5DA-1CF205BDEA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05A8E-A72F-4FCF-80E4-1FBA66BCDADA}" type="datetimeFigureOut">
              <a:rPr lang="cs-CZ"/>
              <a:pPr>
                <a:defRPr/>
              </a:pPr>
              <a:t>18.3.2020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F00D4-E10C-4C90-BDB0-0AFD3A6D97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6A293-00C4-4F05-AE63-2BD9BB0505D2}" type="datetimeFigureOut">
              <a:rPr lang="cs-CZ"/>
              <a:pPr>
                <a:defRPr/>
              </a:pPr>
              <a:t>18.3.2020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4D86F-FDDC-48B1-BE3F-C78B4709BE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2F02C-C2D2-4DB2-89AC-69C9A47EEC25}" type="datetimeFigureOut">
              <a:rPr lang="cs-CZ"/>
              <a:pPr>
                <a:defRPr/>
              </a:pPr>
              <a:t>18.3.2020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04286-F61D-4444-B2DE-E89905137B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FC210-21A2-4E2F-A604-FF0E466482F0}" type="datetimeFigureOut">
              <a:rPr lang="cs-CZ"/>
              <a:pPr>
                <a:defRPr/>
              </a:pPr>
              <a:t>18.3.2020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C1126-7141-45F4-A51E-46C68811D3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AE717-5AC3-4CD1-9303-98EFB3E9F854}" type="datetimeFigureOut">
              <a:rPr lang="cs-CZ"/>
              <a:pPr>
                <a:defRPr/>
              </a:pPr>
              <a:t>18.3.2020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2950-9188-4A07-B682-7A6A70B0A4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CE541-EEE7-440A-967D-BEBDD1EDF8CA}" type="datetimeFigureOut">
              <a:rPr lang="cs-CZ"/>
              <a:pPr>
                <a:defRPr/>
              </a:pPr>
              <a:t>18.3.2020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E305C-69B4-40B3-BD05-5FBD6D6800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472DA-565D-49B2-8815-152D56DD3B39}" type="datetimeFigureOut">
              <a:rPr lang="cs-CZ"/>
              <a:pPr>
                <a:defRPr/>
              </a:pPr>
              <a:t>18.3.2020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F013F-1099-447A-856C-225738BBFE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A294D-84D6-4842-A9C4-D4543C6EEFED}" type="datetimeFigureOut">
              <a:rPr lang="cs-CZ"/>
              <a:pPr>
                <a:defRPr/>
              </a:pPr>
              <a:t>18.3.2020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2D04E-6465-4CD8-9F62-ADDB0D2428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27082-E3D8-49DD-BE25-D7EAA2DB1437}" type="datetimeFigureOut">
              <a:rPr lang="cs-CZ"/>
              <a:pPr>
                <a:defRPr/>
              </a:pPr>
              <a:t>18.3.2020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8FE15-3EA2-4CCD-A3B7-C34807874F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51137F-B23E-4D07-B7A1-D8D74140288B}" type="datetimeFigureOut">
              <a:rPr lang="cs-CZ"/>
              <a:pPr>
                <a:defRPr/>
              </a:pPr>
              <a:t>18.3.2020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6E229D-6C47-4B4E-9379-4BD1A2E651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13.png"/><Relationship Id="rId4" Type="http://schemas.openxmlformats.org/officeDocument/2006/relationships/diagramData" Target="../diagrams/data4.xml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Cm6gXlua4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651000"/>
            <a:ext cx="7850187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24936" cy="48245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11000" b="1" cap="all" dirty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ZÁKLADY</a:t>
            </a:r>
            <a:r>
              <a:rPr lang="cs-CZ" sz="11000" b="1" dirty="0">
                <a:ln w="190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11000" b="1" cap="all" dirty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GENETIKY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362950" cy="1143000"/>
          </a:xfrm>
        </p:spPr>
        <p:txBody>
          <a:bodyPr>
            <a:normAutofit/>
          </a:bodyPr>
          <a:lstStyle/>
          <a:p>
            <a:pPr algn="l"/>
            <a:r>
              <a:rPr lang="cs-CZ" sz="3200" b="1" u="sng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Např.</a:t>
            </a:r>
            <a:r>
              <a:rPr lang="cs-CZ"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5113" y="981075"/>
            <a:ext cx="8229600" cy="4741863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cs-CZ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A</a:t>
            </a:r>
            <a:r>
              <a:rPr lang="cs-CZ" b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-červený květ </a:t>
            </a:r>
          </a:p>
          <a:p>
            <a:pPr marL="0" indent="0">
              <a:buFont typeface="Arial" charset="0"/>
              <a:buNone/>
            </a:pPr>
            <a:r>
              <a:rPr lang="cs-CZ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a</a:t>
            </a:r>
            <a:r>
              <a:rPr lang="cs-CZ" b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-bílý květ</a:t>
            </a:r>
          </a:p>
          <a:p>
            <a:pPr marL="0" indent="0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3954463" y="1089025"/>
            <a:ext cx="360362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982073" y="1844824"/>
            <a:ext cx="384175" cy="384175"/>
          </a:xfrm>
          <a:prstGeom prst="rect">
            <a:avLst/>
          </a:prstGeom>
          <a:noFill/>
          <a:ln>
            <a:noFill/>
          </a:ln>
          <a:effectLst/>
          <a:extLst/>
        </p:spPr>
      </p:pic>
      <p:graphicFrame>
        <p:nvGraphicFramePr>
          <p:cNvPr id="6" name="Diagram 5"/>
          <p:cNvGraphicFramePr/>
          <p:nvPr/>
        </p:nvGraphicFramePr>
        <p:xfrm>
          <a:off x="611560" y="2564904"/>
          <a:ext cx="813690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11600" y="2738438"/>
            <a:ext cx="3841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388" y="2738438"/>
            <a:ext cx="3841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92750" y="4857750"/>
            <a:ext cx="3841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5334C-E843-4D02-A4A4-AABADAE17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>
                                            <p:graphicEl>
                                              <a:dgm id="{ECB5334C-E843-4D02-A4A4-AABADAE174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EB418C-C419-4E78-B7FA-437FC4E10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6">
                                            <p:graphicEl>
                                              <a:dgm id="{76EB418C-C419-4E78-B7FA-437FC4E107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78B9A3-F211-4106-ADE2-CB4B0F5C2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6">
                                            <p:graphicEl>
                                              <a:dgm id="{ED78B9A3-F211-4106-ADE2-CB4B0F5C2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Graphic spid="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cs-CZ" b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2. </a:t>
            </a:r>
            <a:r>
              <a:rPr lang="cs-CZ" b="1" u="sng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Neúplná dominance a recesivita</a:t>
            </a:r>
          </a:p>
          <a:p>
            <a:pPr marL="0" indent="0" algn="ctr">
              <a:buFontTx/>
              <a:buChar char="-"/>
            </a:pPr>
            <a:r>
              <a:rPr lang="cs-CZ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dominantní alela nepotlačuje recesivní alelu úplně, recesivní alela se také částečně projeví</a:t>
            </a:r>
          </a:p>
          <a:p>
            <a:pPr marL="0" indent="0">
              <a:buFont typeface="Arial" charset="0"/>
              <a:buNone/>
            </a:pPr>
            <a:r>
              <a:rPr lang="cs-CZ" sz="2800" b="1" u="sng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Např.</a:t>
            </a:r>
            <a:r>
              <a:rPr lang="cs-CZ" sz="2800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:</a:t>
            </a:r>
            <a:r>
              <a:rPr lang="cs-CZ" sz="2800" b="1" u="sng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  <a:p>
            <a:pPr marL="0" indent="0">
              <a:buFont typeface="Arial" charset="0"/>
              <a:buNone/>
            </a:pPr>
            <a:r>
              <a:rPr lang="cs-CZ" sz="2800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A</a:t>
            </a:r>
            <a:r>
              <a:rPr lang="cs-CZ" sz="2800" b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-červený </a:t>
            </a:r>
          </a:p>
          <a:p>
            <a:pPr marL="0" indent="0">
              <a:buFont typeface="Arial" charset="0"/>
              <a:buNone/>
            </a:pPr>
            <a:r>
              <a:rPr lang="cs-CZ" sz="2800" b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  květ </a:t>
            </a:r>
          </a:p>
          <a:p>
            <a:pPr marL="0" indent="0">
              <a:buFont typeface="Arial" charset="0"/>
              <a:buNone/>
            </a:pPr>
            <a:r>
              <a:rPr lang="cs-CZ" sz="2800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a</a:t>
            </a:r>
            <a:r>
              <a:rPr lang="cs-CZ" sz="2800" b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-bílý</a:t>
            </a:r>
          </a:p>
          <a:p>
            <a:pPr marL="0" indent="0">
              <a:buFont typeface="Arial" charset="0"/>
              <a:buNone/>
            </a:pPr>
            <a:r>
              <a:rPr lang="cs-CZ" sz="2800" b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 květ</a:t>
            </a:r>
          </a:p>
          <a:p>
            <a:pPr marL="0" indent="0">
              <a:buFont typeface="Arial" charset="0"/>
              <a:buNone/>
            </a:pPr>
            <a:endParaRPr lang="cs-CZ" b="1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0" indent="0">
              <a:buFont typeface="Arial" charset="0"/>
              <a:buNone/>
            </a:pPr>
            <a:endParaRPr lang="cs-CZ" b="1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3500438"/>
            <a:ext cx="3841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6950" y="4437063"/>
            <a:ext cx="3841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Diagram 3"/>
          <p:cNvGraphicFramePr/>
          <p:nvPr/>
        </p:nvGraphicFramePr>
        <p:xfrm>
          <a:off x="3275856" y="3111097"/>
          <a:ext cx="5400600" cy="3420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9700" y="3308350"/>
            <a:ext cx="3841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01013" y="3308350"/>
            <a:ext cx="3841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6804248" y="5109319"/>
            <a:ext cx="384175" cy="384175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0D5DB2-A5E3-43B5-BF5B-231070C02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4">
                                            <p:graphicEl>
                                              <a:dgm id="{320D5DB2-A5E3-43B5-BF5B-231070C022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9DCF49-C830-47F0-9655-8ECB6F3A7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4">
                                            <p:graphicEl>
                                              <a:dgm id="{D39DCF49-C830-47F0-9655-8ECB6F3A7F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42AFA1-53AA-4670-9640-3AEFB33FA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4">
                                            <p:graphicEl>
                                              <a:dgm id="{D842AFA1-53AA-4670-9640-3AEFB33FAC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endParaRPr lang="cs-CZ" b="1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0" indent="0" algn="ctr">
              <a:buFont typeface="Arial" charset="0"/>
              <a:buNone/>
            </a:pPr>
            <a:r>
              <a:rPr lang="cs-CZ" b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3. </a:t>
            </a:r>
            <a:r>
              <a:rPr lang="cs-CZ" b="1" u="sng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Kodominance</a:t>
            </a:r>
          </a:p>
          <a:p>
            <a:pPr marL="0" indent="0" algn="ctr">
              <a:buFont typeface="Arial" charset="0"/>
              <a:buNone/>
            </a:pPr>
            <a:r>
              <a:rPr lang="cs-CZ" b="1" u="sng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  <a:p>
            <a:pPr marL="0" indent="0" algn="ctr">
              <a:buFontTx/>
              <a:buChar char="-"/>
            </a:pPr>
            <a:r>
              <a:rPr lang="cs-CZ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obě přítomné alely se u heterozygota projeví v celé míře a navzájem se neovlivňují, </a:t>
            </a:r>
          </a:p>
          <a:p>
            <a:pPr marL="0" indent="0" algn="ctr">
              <a:buFontTx/>
              <a:buChar char="-"/>
            </a:pPr>
            <a:r>
              <a:rPr lang="cs-CZ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např.: u krevních skupin</a:t>
            </a:r>
          </a:p>
          <a:p>
            <a:pPr marL="0" indent="0">
              <a:buFont typeface="Arial" charset="0"/>
              <a:buNone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129462" cy="1143000"/>
          </a:xfrm>
          <a:ln w="12700">
            <a:solidFill>
              <a:srgbClr val="FFCC00"/>
            </a:solidFill>
          </a:ln>
        </p:spPr>
        <p:txBody>
          <a:bodyPr>
            <a:normAutofit/>
          </a:bodyPr>
          <a:lstStyle/>
          <a:p>
            <a:r>
              <a:rPr lang="cs-CZ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GENETIKA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endParaRPr lang="cs-CZ" b="1" u="sng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0" indent="0" algn="ctr">
              <a:buFont typeface="Arial" charset="0"/>
              <a:buNone/>
            </a:pPr>
            <a:r>
              <a:rPr lang="cs-CZ" b="1" u="sng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Lidský chromozóm</a:t>
            </a:r>
            <a:r>
              <a:rPr lang="cs-CZ" b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cs-CZ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- součást jádra každé lidské buňky, obsahuje DNA a bílkoviny, jsou v něm uloženy geny</a:t>
            </a:r>
          </a:p>
          <a:p>
            <a:pPr marL="0" indent="0" algn="ctr">
              <a:buFont typeface="Arial" charset="0"/>
              <a:buNone/>
            </a:pPr>
            <a:endParaRPr lang="cs-CZ" b="1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0" indent="0" algn="ctr">
              <a:buFont typeface="Arial" charset="0"/>
              <a:buNone/>
            </a:pPr>
            <a:r>
              <a:rPr lang="cs-CZ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Chromozómy se v buňkách nacházejí v tzv. sadách, každá sada obsahuje </a:t>
            </a:r>
            <a:r>
              <a:rPr lang="cs-CZ" b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23 chromozómů.</a:t>
            </a:r>
          </a:p>
          <a:p>
            <a:pPr marL="0" indent="0"/>
            <a:endParaRPr lang="cs-CZ" b="1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5888"/>
            <a:ext cx="8229600" cy="640873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cs-CZ" sz="3000" b="1" u="sng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cs-CZ" sz="3000" b="1" u="sng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Tělní (somatické) buňky</a:t>
            </a:r>
            <a:r>
              <a:rPr lang="cs-CZ" sz="3000" b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cs-CZ" sz="3000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obsahují 2 sady chromozómů, tj. 46; jsou tzv. </a:t>
            </a:r>
            <a:r>
              <a:rPr lang="cs-CZ" sz="3000" b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diploidní</a:t>
            </a:r>
            <a:r>
              <a:rPr lang="cs-CZ" sz="3000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.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cs-CZ" sz="3000" b="1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cs-CZ" sz="3000" b="1" u="sng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Pohlavní buňky (gamety)</a:t>
            </a:r>
            <a:r>
              <a:rPr lang="cs-CZ" sz="3000" b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cs-CZ" sz="3000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obsahují jen 1 sadu chromozomů, tj. 23; jsou tzv. </a:t>
            </a:r>
            <a:r>
              <a:rPr lang="cs-CZ" sz="3000" b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haploidní</a:t>
            </a:r>
            <a:r>
              <a:rPr lang="cs-CZ" sz="3000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.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cs-CZ" sz="3000" b="1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cs-CZ" sz="3000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V každé sadě je vždy 1 pohlavní chromozóm, buď X nebo Y (liší se tvarem i genetickou informací).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cs-CZ" sz="3000" b="1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cs-CZ" sz="3000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V tělních buňkách </a:t>
            </a:r>
            <a:r>
              <a:rPr lang="cs-CZ" sz="3000" b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muže</a:t>
            </a:r>
            <a:r>
              <a:rPr lang="cs-CZ" sz="3000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se objevuje kombinace </a:t>
            </a:r>
            <a:r>
              <a:rPr lang="cs-CZ" sz="3000" b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XY</a:t>
            </a:r>
            <a:r>
              <a:rPr lang="cs-CZ" sz="3000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, u </a:t>
            </a:r>
            <a:r>
              <a:rPr lang="cs-CZ" sz="3000" b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žen</a:t>
            </a:r>
            <a:r>
              <a:rPr lang="cs-CZ" sz="3000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je to kombinace </a:t>
            </a:r>
            <a:r>
              <a:rPr lang="cs-CZ" sz="3000" b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XX</a:t>
            </a:r>
            <a:r>
              <a:rPr lang="cs-CZ" sz="3000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.</a:t>
            </a:r>
          </a:p>
          <a:p>
            <a:pPr marL="0" indent="0">
              <a:lnSpc>
                <a:spcPct val="80000"/>
              </a:lnSpc>
            </a:pPr>
            <a:endParaRPr lang="cs-CZ"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12700"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cs-CZ" sz="4000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CHROMOZÓMY V TĚLNÍCH BUŇKÁCH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MUŽE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ŽENY</a:t>
            </a: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2276475"/>
            <a:ext cx="3708400" cy="3851275"/>
          </a:xfrm>
        </p:spPr>
      </p:pic>
      <p:pic>
        <p:nvPicPr>
          <p:cNvPr id="307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2276475"/>
            <a:ext cx="4040187" cy="38369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6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6013" y="476250"/>
            <a:ext cx="7127875" cy="1143000"/>
          </a:xfrm>
          <a:ln w="127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cs-CZ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VYUŽITÍ GENETIKY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642055">
            <a:off x="6179344" y="4374357"/>
            <a:ext cx="2217737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844675"/>
            <a:ext cx="7058025" cy="4525963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ü"/>
            </a:pPr>
            <a:r>
              <a:rPr lang="cs-CZ" b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lékařství</a:t>
            </a:r>
            <a:r>
              <a:rPr lang="cs-CZ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(odhalování vývojových vad, testy otcovství, ….),</a:t>
            </a:r>
          </a:p>
          <a:p>
            <a:pPr>
              <a:buClr>
                <a:srgbClr val="FFC000"/>
              </a:buClr>
              <a:buFont typeface="Wingdings" pitchFamily="2" charset="2"/>
              <a:buChar char="ü"/>
            </a:pPr>
            <a:r>
              <a:rPr lang="cs-CZ" b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zemědělství </a:t>
            </a:r>
            <a:r>
              <a:rPr lang="cs-CZ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(šlechtění nových odrůd R., nových plemen Ž., …),</a:t>
            </a:r>
          </a:p>
          <a:p>
            <a:pPr>
              <a:buClr>
                <a:srgbClr val="FFC000"/>
              </a:buClr>
              <a:buFont typeface="Wingdings" pitchFamily="2" charset="2"/>
              <a:buChar char="ü"/>
            </a:pPr>
            <a:r>
              <a:rPr lang="cs-CZ" b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kriminalistika</a:t>
            </a:r>
            <a:r>
              <a:rPr lang="cs-CZ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, aj.</a:t>
            </a:r>
          </a:p>
          <a:p>
            <a:pPr>
              <a:buFont typeface="Arial" charset="0"/>
              <a:buNone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="" xmlns:a16="http://schemas.microsoft.com/office/drawing/2014/main" id="{7216831D-3795-4440-9D63-55F3508DC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548680"/>
            <a:ext cx="6984775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02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532DF2D-1DB2-4D1F-A396-D1A73CE1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18660056-2725-4E1A-A32C-56FFF1327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https://www.youtube.com/watch?v=aCm6gXlua48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7680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POUŽITÉ ZDROJE: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1847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1800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NOVOTNÝ, Ivan a Michal HRUŠKA. Biologie člověka pro gymnázia. 1. vyd. Praha: Fortuna, 1995, 136 s. ISBN 80-716-8234-9</a:t>
            </a:r>
          </a:p>
          <a:p>
            <a:pPr>
              <a:lnSpc>
                <a:spcPct val="80000"/>
              </a:lnSpc>
            </a:pPr>
            <a:endParaRPr lang="cs-CZ" sz="1800" b="1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cs-CZ" sz="1800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KANTOREK, Jan, Jaroslav JURČÁK a Jiří FRONĚK. Přírodopis 8. Olomouc: Prodos, 1999, 127 s. ISBN 80-723-0040-7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1800" b="1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cs-CZ" sz="1800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Gregor Johann Mendel. In: Wikipedia: the free encyclopedia [online]. [cit. 2011-05-25]. Dostupné z: http://upload.wikimedia.org/wikipedia/commons/d/d3/Gregor_Mendel.png </a:t>
            </a:r>
          </a:p>
          <a:p>
            <a:pPr>
              <a:lnSpc>
                <a:spcPct val="80000"/>
              </a:lnSpc>
            </a:pPr>
            <a:endParaRPr lang="cs-CZ" sz="1800" b="1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it-IT" sz="1800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Chromosome (model). In: [online]. [cit. 2011-05-25]. Dostupné z: http://www.google.cz/imgres?q=chromoz%C3%B3m&amp;hl=cs&amp;biw=1440&amp;bih=683&amp;gbv=2&amp;tbm=isch&amp;tbnid=OmyufDDq-xde7M:&amp;imgrefurl=http://www.mqworks.com/shop/chromosome.htm&amp;docid=03gCblhtJ76vxM&amp;imgurl=http://www.mqworks.com/shop/chromosome.jpg&amp;w=400&amp;h=400&amp;ei=JOqoT4b9FsSD4gSEu5HJCA&amp;zoom=1&amp;iact=hc&amp;vpx=1168&amp;vpy=165&amp;dur=1679&amp;hovh=225&amp;hovw=225&amp;tx=118&amp;ty=122&amp;sig=103301014286015974128&amp;page=2&amp;tbnh=151&amp;tbnw=159&amp;start=22&amp;ndsp=27&amp;ved=1t:429,r:5,s:22,i:130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1800" b="1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endParaRPr lang="cs-CZ" sz="1800" b="1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endParaRPr lang="cs-CZ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cs-CZ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cs-CZ"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cs-CZ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GENETIKA</a:t>
            </a:r>
            <a:r>
              <a:rPr lang="cs-CZ" b="1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cs-CZ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=</a:t>
            </a:r>
            <a:r>
              <a:rPr lang="cs-CZ" b="1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cs-CZ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VĚDA, KTERÁ SE ZABÝVÁ DĚDIČNOSTÍ A PROMĚNLIVOSTÍ ŽIVÝCH ORGANISMŮ</a:t>
            </a:r>
          </a:p>
          <a:p>
            <a:pPr marL="0" indent="0">
              <a:buFont typeface="Arial" charset="0"/>
              <a:buNone/>
            </a:pPr>
            <a:endParaRPr lang="cs-CZ" b="1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cs-CZ" b="1" u="sng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Dědičnost</a:t>
            </a:r>
            <a:r>
              <a:rPr lang="cs-CZ" b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= přenos druhových vlastností z generace na generaci</a:t>
            </a:r>
          </a:p>
          <a:p>
            <a:pPr marL="0" indent="0"/>
            <a:endParaRPr lang="cs-CZ" b="1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cs-CZ" b="1" u="sng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Proměnlivost (variabilita)</a:t>
            </a:r>
            <a:r>
              <a:rPr lang="cs-CZ" b="1" i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cs-CZ" b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= odlišnost mezi jednotlivci v rámci jednoho druhu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6480175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9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38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Chromozomy. In: [online]. [cit. 2011-05-25]. Dostupné z: http://www.google.cz/imgres?q=chromoz%C3%B3my+x,y&amp;hl=cs&amp;sa=X&amp;biw=1440&amp;bih=683&amp;tbm=isch&amp;prmd=imvns&amp;tbnid=dWA9z3AUkNKpaM:&amp;imgrefurl=http://holkysikorky.blog.cz/1011/chromozomy-a-geny&amp;docid=sipuL059MuWhnM&amp;imgurl=http://www.laborlexikon.de/images/Karyogramm-813.JPG&amp;w=813&amp;h=715&amp;ei=xC-pT9SNLIeMswaTpuzMBA&amp;zoom=1&amp;iact=hc&amp;vpx=1154&amp;vpy=149&amp;dur=5047&amp;hovh=211&amp;hovw=239&amp;tx=133&amp;ty=87&amp;sig=103301014286015974128&amp;page=1&amp;tbnh=155&amp;tbnw=183&amp;start=0&amp;ndsp=18&amp;ved=1t:429,r:5,s:0,i:81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3800" b="1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38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Chromosomy dívky. In: [online]. [cit. 2011-05-25]. Dostupné z: http://www.google.cz/imgres?q=chromoz%C3%B3my+%C5%BEeny&amp;hl=cs&amp;biw=1440&amp;bih=683&amp;tbm=isch&amp;tbnid=fX_2VzsmHyyuIM:&amp;imgrefurl=http://www.eurogentest.org/patient/leaflet/czech/chromosome_changes.xhtml&amp;docid=3XT3xquvaKXouM&amp;imgurl=http://www.eurogentest.org/blocks/leaflets/images/template/Chromosomes%252520T21XX%252520Downes.jpg&amp;w=480&amp;h=510&amp;ei=7DCpT4uBOYXctAaq_IHEDw&amp;zoom=1&amp;iact=rc&amp;dur=156&amp;sig=103301014286015974128&amp;page=1&amp;tbnh=147&amp;tbnw=142&amp;start=0&amp;ndsp=18&amp;ved=1t:429,r:28,s:0,i:90&amp;tx=46&amp;ty=93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3800" b="1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8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Dvoušroubovice DNA. In: </a:t>
            </a:r>
            <a:r>
              <a:rPr lang="cs-CZ" sz="3800" b="1" dirty="0" err="1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Wikipedia</a:t>
            </a:r>
            <a:r>
              <a:rPr lang="cs-CZ" sz="38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cs-CZ" sz="3800" b="1" dirty="0" err="1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cs-CZ" sz="38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free </a:t>
            </a:r>
            <a:r>
              <a:rPr lang="cs-CZ" sz="3800" b="1" dirty="0" err="1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encyclopedia</a:t>
            </a:r>
            <a:r>
              <a:rPr lang="cs-CZ" sz="38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[online]. [cit. 2011-05-25]. Dostupné z: http://upload.wikimedia.org/wikipedia/commons/8/81/ADN_animation.gif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3800" b="1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3800" b="1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260350"/>
            <a:ext cx="4906963" cy="6264275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cs-CZ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Za zakladatele genetiky je považován brněnský opat a badatel</a:t>
            </a:r>
          </a:p>
          <a:p>
            <a:pPr marL="0" indent="0" algn="ctr">
              <a:buFont typeface="Arial" charset="0"/>
              <a:buNone/>
            </a:pPr>
            <a:r>
              <a:rPr lang="cs-CZ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cs-CZ" sz="3600" b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JOHANN GREGOR MENDEL</a:t>
            </a:r>
          </a:p>
          <a:p>
            <a:pPr marL="0" indent="0" algn="ctr">
              <a:buFont typeface="Arial" charset="0"/>
              <a:buNone/>
            </a:pPr>
            <a:r>
              <a:rPr lang="cs-CZ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(* 20. 7. 1822 Hynčice,</a:t>
            </a:r>
          </a:p>
          <a:p>
            <a:pPr marL="0" indent="0" algn="ctr">
              <a:buFont typeface="Arial" charset="0"/>
              <a:buNone/>
            </a:pPr>
            <a:r>
              <a:rPr lang="cs-CZ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† 6. 1. 1884 Brno), </a:t>
            </a:r>
          </a:p>
          <a:p>
            <a:pPr marL="0" indent="0">
              <a:buFont typeface="Arial" charset="0"/>
              <a:buNone/>
            </a:pPr>
            <a:r>
              <a:rPr lang="cs-CZ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který se věnoval křížení hrachu a sledování potomstva; na základě svých pokusů formuloval 3 pravidla, tzv</a:t>
            </a:r>
            <a:r>
              <a:rPr lang="cs-CZ" b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. </a:t>
            </a:r>
            <a:r>
              <a:rPr lang="cs-CZ" b="1" u="sng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Mendelovy zákony dědičnosti</a:t>
            </a:r>
            <a:r>
              <a:rPr lang="cs-CZ">
                <a:solidFill>
                  <a:srgbClr val="99FF33"/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436096" y="1700808"/>
            <a:ext cx="3456384" cy="3888432"/>
          </a:xfrm>
          <a:prstGeom prst="ellipse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12700">
            <a:solidFill>
              <a:srgbClr val="FFC000"/>
            </a:solidFill>
          </a:ln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ZÁKLADNÍ POJMY GENETIKY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257675" cy="4786312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cs-CZ" sz="3200" b="1" u="sng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DNA (kyselina deoxyribonukleová</a:t>
            </a:r>
            <a:r>
              <a:rPr lang="cs-CZ" sz="3200" b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) </a:t>
            </a:r>
            <a:r>
              <a:rPr lang="cs-CZ"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- nositelka genetické informace </a:t>
            </a:r>
          </a:p>
          <a:p>
            <a:pPr marL="0" indent="0" algn="ctr">
              <a:buFont typeface="Arial" charset="0"/>
              <a:buNone/>
            </a:pPr>
            <a:r>
              <a:rPr lang="cs-CZ"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(2 vlákna DNA se často spojují</a:t>
            </a:r>
            <a:r>
              <a:rPr lang="cs-CZ" sz="32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a vytvářejí dvoušroubovici)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2415" b="3505"/>
          <a:stretch>
            <a:fillRect/>
          </a:stretch>
        </p:blipFill>
        <p:spPr bwMode="auto">
          <a:xfrm>
            <a:off x="5580063" y="1747838"/>
            <a:ext cx="287972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476250"/>
            <a:ext cx="4038600" cy="5649913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cs-CZ" b="1" u="sng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Chromozóm</a:t>
            </a:r>
          </a:p>
          <a:p>
            <a:pPr marL="0" indent="0" algn="ctr">
              <a:buFont typeface="Arial" charset="0"/>
              <a:buNone/>
            </a:pPr>
            <a:r>
              <a:rPr lang="cs-CZ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- pentlicovitý útvar</a:t>
            </a:r>
          </a:p>
          <a:p>
            <a:pPr marL="0" indent="0" algn="ctr">
              <a:buFont typeface="Arial" charset="0"/>
              <a:buNone/>
            </a:pPr>
            <a:r>
              <a:rPr lang="cs-CZ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v jádře buňky obsahující DNA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476250"/>
            <a:ext cx="4038600" cy="6048375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cs-CZ" b="1" u="sng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Gen (vloha)</a:t>
            </a:r>
          </a:p>
          <a:p>
            <a:pPr marL="0" indent="0" algn="ctr">
              <a:buFont typeface="Arial" charset="0"/>
              <a:buNone/>
            </a:pPr>
            <a:r>
              <a:rPr lang="cs-CZ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cs-CZ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- základní jednotka genetické informace; úsek na chromozómu umožňující vznik určitého znaku nebo vlastnosti</a:t>
            </a:r>
          </a:p>
          <a:p>
            <a:pPr marL="0" indent="0" algn="ctr">
              <a:buFont typeface="Arial" charset="0"/>
              <a:buNone/>
            </a:pPr>
            <a:endParaRPr lang="cs-CZ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0" indent="0" algn="ctr">
              <a:buFont typeface="Arial" charset="0"/>
              <a:buNone/>
            </a:pPr>
            <a:r>
              <a:rPr lang="cs-CZ" b="1" u="sng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Alela</a:t>
            </a:r>
          </a:p>
          <a:p>
            <a:pPr marL="0" indent="0" algn="ctr">
              <a:buFont typeface="Arial" charset="0"/>
              <a:buNone/>
            </a:pPr>
            <a:r>
              <a:rPr lang="cs-CZ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– konkrétní forma genu (menší jednotka – geny se skládají z 2 alel)</a:t>
            </a:r>
          </a:p>
          <a:p>
            <a:pPr marL="0" indent="0" algn="ctr"/>
            <a:endParaRPr lang="cs-CZ" b="1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708275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="" xmlns:a16="http://schemas.microsoft.com/office/drawing/2014/main" id="{4ECFB6DE-8C18-4A47-81B6-C7CCF3C399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5576" y="548680"/>
            <a:ext cx="7776863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77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404813"/>
            <a:ext cx="4038600" cy="6192837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cs-CZ" b="1" u="sng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Homozygot</a:t>
            </a:r>
            <a:r>
              <a:rPr lang="cs-CZ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  <a:p>
            <a:pPr marL="0" indent="0" algn="ctr">
              <a:buFontTx/>
              <a:buChar char="-"/>
            </a:pPr>
            <a:r>
              <a:rPr 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jedinec, jehož genotyp je ve sledovaném znaku tvořen jediným typem alel (AA nebo </a:t>
            </a:r>
            <a:r>
              <a:rPr lang="cs-CZ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aa</a:t>
            </a:r>
            <a:r>
              <a:rPr 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)</a:t>
            </a:r>
          </a:p>
          <a:p>
            <a:pPr marL="0" indent="0" algn="ctr">
              <a:buFontTx/>
              <a:buChar char="-"/>
            </a:pPr>
            <a:endParaRPr 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0" indent="0" algn="ctr">
              <a:buFont typeface="Arial" charset="0"/>
              <a:buNone/>
            </a:pPr>
            <a:r>
              <a:rPr lang="cs-CZ" b="1" u="sng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Heterozygot</a:t>
            </a:r>
          </a:p>
          <a:p>
            <a:pPr marL="0" indent="0" algn="ctr">
              <a:buFont typeface="Arial" charset="0"/>
              <a:buNone/>
            </a:pPr>
            <a:r>
              <a:rPr 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- jedinec, který má pro sledovaný znak gen s rozdílnými alelami (</a:t>
            </a:r>
            <a:r>
              <a:rPr lang="cs-CZ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Aa</a:t>
            </a:r>
            <a:r>
              <a:rPr 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)</a:t>
            </a:r>
          </a:p>
          <a:p>
            <a:pPr marL="0" indent="0">
              <a:buFont typeface="Arial" charset="0"/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cs-CZ" b="1" u="sng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Genotyp</a:t>
            </a:r>
          </a:p>
          <a:p>
            <a:pPr marL="0" indent="0" algn="ctr">
              <a:buFont typeface="Arial" charset="0"/>
              <a:buNone/>
            </a:pPr>
            <a:r>
              <a:rPr lang="cs-CZ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- souhrn všech genů</a:t>
            </a:r>
          </a:p>
          <a:p>
            <a:pPr marL="0" indent="0" algn="ctr">
              <a:buFont typeface="Arial" charset="0"/>
              <a:buNone/>
            </a:pPr>
            <a:endParaRPr lang="cs-CZ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0" indent="0" algn="ctr">
              <a:buFont typeface="Arial" charset="0"/>
              <a:buNone/>
            </a:pPr>
            <a:endParaRPr lang="cs-CZ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0" indent="0" algn="ctr">
              <a:buFont typeface="Arial" charset="0"/>
              <a:buNone/>
            </a:pPr>
            <a:r>
              <a:rPr lang="cs-CZ" b="1" u="sng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Fenotyp</a:t>
            </a:r>
          </a:p>
          <a:p>
            <a:pPr marL="0" indent="0" algn="ctr">
              <a:buFont typeface="Arial" charset="0"/>
              <a:buNone/>
            </a:pPr>
            <a:r>
              <a:rPr lang="cs-CZ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- vnější projev genotypu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cs-CZ" b="1" u="sng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Znaky</a:t>
            </a:r>
          </a:p>
          <a:p>
            <a:pPr marL="0" indent="0">
              <a:buClr>
                <a:srgbClr val="FFC000"/>
              </a:buClr>
              <a:buFont typeface="Tahoma" pitchFamily="34" charset="0"/>
              <a:buChar char="-"/>
            </a:pPr>
            <a:r>
              <a:rPr lang="cs-CZ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jednotlivé vlastnosti organismu</a:t>
            </a:r>
            <a:r>
              <a:rPr lang="cs-CZ" b="1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,</a:t>
            </a:r>
          </a:p>
          <a:p>
            <a:pPr marL="0" indent="0">
              <a:buClr>
                <a:srgbClr val="FFC000"/>
              </a:buClr>
              <a:buFont typeface="Tahoma" pitchFamily="34" charset="0"/>
              <a:buChar char="-"/>
            </a:pPr>
            <a:r>
              <a:rPr lang="cs-CZ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cs-CZ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znaky dělíme na:</a:t>
            </a:r>
          </a:p>
          <a:p>
            <a:pPr marL="0" indent="0">
              <a:buClr>
                <a:srgbClr val="FFC000"/>
              </a:buClr>
              <a:buFont typeface="Tahoma" pitchFamily="34" charset="0"/>
              <a:buChar char="-"/>
            </a:pPr>
            <a:endParaRPr lang="cs-CZ" b="1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0" indent="0">
              <a:buClr>
                <a:srgbClr val="FFC000"/>
              </a:buClr>
              <a:buFont typeface="Tahoma" pitchFamily="34" charset="0"/>
              <a:buChar char="-"/>
            </a:pPr>
            <a:endParaRPr lang="cs-CZ" b="1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0" indent="0">
              <a:buClr>
                <a:srgbClr val="FFC000"/>
              </a:buClr>
              <a:buFont typeface="Tahoma" pitchFamily="34" charset="0"/>
              <a:buChar char="-"/>
            </a:pPr>
            <a:endParaRPr lang="cs-CZ" b="1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0" indent="0" algn="ctr">
              <a:buClr>
                <a:srgbClr val="FFC000"/>
              </a:buClr>
              <a:buFont typeface="Arial" charset="0"/>
              <a:buNone/>
            </a:pPr>
            <a:r>
              <a:rPr lang="cs-CZ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nebo na:</a:t>
            </a:r>
          </a:p>
          <a:p>
            <a:pPr marL="0" indent="0">
              <a:buClr>
                <a:srgbClr val="FFC000"/>
              </a:buClr>
              <a:buFont typeface="Arial" charset="0"/>
              <a:buNone/>
            </a:pPr>
            <a:endParaRPr lang="cs-CZ" b="1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0" indent="0">
              <a:buClr>
                <a:srgbClr val="FFC000"/>
              </a:buClr>
              <a:buFont typeface="Arial" charset="0"/>
              <a:buNone/>
            </a:pPr>
            <a:endParaRPr lang="cs-CZ" b="1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39552" y="2060848"/>
          <a:ext cx="813690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1619672" y="4365104"/>
          <a:ext cx="5616624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363516-0AB4-4745-80DF-F58FC470E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CB363516-0AB4-4745-80DF-F58FC470E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CB363516-0AB4-4745-80DF-F58FC470E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EC034-8545-4468-85B6-E8CEBAD6A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DF0EC034-8545-4468-85B6-E8CEBAD6A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DF0EC034-8545-4468-85B6-E8CEBAD6A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44AE9A-12D0-449D-A455-23462AE05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B644AE9A-12D0-449D-A455-23462AE05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B644AE9A-12D0-449D-A455-23462AE05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46C76B-8A3B-474C-AC63-598D1E57C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6346C76B-8A3B-474C-AC63-598D1E57C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6346C76B-8A3B-474C-AC63-598D1E57C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ACE029-EE48-456F-910E-72FBE8E07F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86ACE029-EE48-456F-910E-72FBE8E07F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86ACE029-EE48-456F-910E-72FBE8E07F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4" grpId="0">
        <p:bldSub>
          <a:bldDgm bld="one"/>
        </p:bldSub>
      </p:bldGraphic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8063" y="274638"/>
            <a:ext cx="7127875" cy="1354137"/>
          </a:xfrm>
          <a:ln w="12700">
            <a:solidFill>
              <a:srgbClr val="FFC000"/>
            </a:solidFill>
          </a:ln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VZTAHY MEZI ALELAMI STEJNÉHO GENU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2349500"/>
            <a:ext cx="8229600" cy="4137025"/>
          </a:xfrm>
        </p:spPr>
        <p:txBody>
          <a:bodyPr>
            <a:normAutofit/>
          </a:bodyPr>
          <a:lstStyle/>
          <a:p>
            <a:pPr marL="514350" indent="-514350" algn="ctr">
              <a:buFont typeface="Calibri" pitchFamily="34" charset="0"/>
              <a:buAutoNum type="arabicPeriod"/>
            </a:pPr>
            <a:r>
              <a:rPr lang="cs-CZ" b="1" u="sng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Úplná dominance a recesivita</a:t>
            </a:r>
          </a:p>
          <a:p>
            <a:pPr marL="514350" indent="-514350" algn="ctr">
              <a:buFont typeface="Arial" charset="0"/>
              <a:buNone/>
            </a:pPr>
            <a:r>
              <a:rPr lang="cs-CZ" b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cs-CZ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- dominantní alela úplně potlačí projev recesivní alely; dominantní alela je tedy taková, která se projeví i v heterozygotní kombinaci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215</TotalTime>
  <Words>690</Words>
  <Application>Microsoft Office PowerPoint</Application>
  <PresentationFormat>Předvádění na obrazovce (4:3)</PresentationFormat>
  <Paragraphs>108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systému Office</vt:lpstr>
      <vt:lpstr>ZÁKLADY GENETIKY</vt:lpstr>
      <vt:lpstr>Prezentace aplikace PowerPoint</vt:lpstr>
      <vt:lpstr>Prezentace aplikace PowerPoint</vt:lpstr>
      <vt:lpstr>ZÁKLADNÍ POJMY GENETIKY</vt:lpstr>
      <vt:lpstr>Prezentace aplikace PowerPoint</vt:lpstr>
      <vt:lpstr>Prezentace aplikace PowerPoint</vt:lpstr>
      <vt:lpstr>Prezentace aplikace PowerPoint</vt:lpstr>
      <vt:lpstr>Prezentace aplikace PowerPoint</vt:lpstr>
      <vt:lpstr>VZTAHY MEZI ALELAMI STEJNÉHO GENU</vt:lpstr>
      <vt:lpstr>Např.:</vt:lpstr>
      <vt:lpstr>Prezentace aplikace PowerPoint</vt:lpstr>
      <vt:lpstr>Prezentace aplikace PowerPoint</vt:lpstr>
      <vt:lpstr>GENETIKA ČLOVĚKA</vt:lpstr>
      <vt:lpstr>Prezentace aplikace PowerPoint</vt:lpstr>
      <vt:lpstr>CHROMOZÓMY V TĚLNÍCH BUŇKÁCH</vt:lpstr>
      <vt:lpstr>VYUŽITÍ GENETIKY</vt:lpstr>
      <vt:lpstr>Prezentace aplikace PowerPoint</vt:lpstr>
      <vt:lpstr>Prezentace aplikace PowerPoint</vt:lpstr>
      <vt:lpstr>POUŽITÉ ZDROJE: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GENETIKY</dc:title>
  <dc:creator>Lenka Stixová</dc:creator>
  <cp:lastModifiedBy>Packard Bell</cp:lastModifiedBy>
  <cp:revision>29</cp:revision>
  <dcterms:created xsi:type="dcterms:W3CDTF">2012-05-08T09:01:55Z</dcterms:created>
  <dcterms:modified xsi:type="dcterms:W3CDTF">2020-03-18T19:11:19Z</dcterms:modified>
</cp:coreProperties>
</file>