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65" r:id="rId4"/>
    <p:sldId id="284" r:id="rId5"/>
    <p:sldId id="282" r:id="rId6"/>
    <p:sldId id="293" r:id="rId7"/>
    <p:sldId id="264" r:id="rId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73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15. 11. 2023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6BDC445-69BC-AD2A-4C6A-787D00C68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63629045-38C6-F333-0D21-296669DE7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7F805FA0-A34B-3771-E039-DFCA2E82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93E4-187F-46E1-B528-BC639E896E0B}" type="datetimeFigureOut">
              <a:rPr lang="cs-CZ" smtClean="0"/>
              <a:t>15. 11. 2023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AE09B58D-DA0B-663F-7D16-924ACE9B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1E394011-DE8E-7314-34BE-E7114F213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21EDA-CA34-4AF2-B338-BA846B2B5B5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762E52E6-3591-4409-FFE7-CFE1309C55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47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E9BFD32-3C02-3B57-2ADC-FC52008F0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B085E224-793B-77AC-91B0-3C2A65766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1E68C812-C7D8-90CE-84EE-358467C27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51C8-0589-0A4E-A648-43E7970689D8}" type="datetime1">
              <a:rPr lang="cs-CZ" smtClean="0"/>
              <a:t>15. 11. 2023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113F0A2F-5C7F-9DD3-D6F0-A7E87A1E6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0A6DAE64-91E0-3A0A-AD47-321E32C9D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="" xmlns:a16="http://schemas.microsoft.com/office/drawing/2014/main" id="{82DCFFC7-AAFE-BAD0-F08E-F93FCA8E644A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98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="" xmlns:a16="http://schemas.microsoft.com/office/drawing/2014/main" id="{349E7D21-7EEE-A105-D2A7-5F0CA7D7F0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D4313D17-62F4-70B7-F83F-F2E672E58B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2363DAC4-7924-D020-C99B-5C46B6DF3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C59B-10BD-D14D-AB9A-171FF071635D}" type="datetime1">
              <a:rPr lang="cs-CZ" smtClean="0"/>
              <a:pPr/>
              <a:t>15. 11. 2023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44C1BB8A-C85E-0DFB-1A98-E455F782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7C6F9CA4-986D-903C-701A-E1B17BFB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13256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=""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=""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=""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55241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=""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15. 11. 2023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=""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15. 11. 2023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=""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=""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=""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15. 11. 2023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=""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=""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=""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=""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=""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15. 11. 2023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=""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=""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=""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=""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15. 11. 2023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=""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=""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=""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15. 11. 2023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=""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=""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73D5205-FF5D-09AE-6628-72D29F4A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2499303-C87D-7C38-E9D2-B9F5EC17F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70C261FD-3E1F-0C07-8179-4CD00797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22F3-296F-D94B-BA69-5E3C08C45827}" type="datetime1">
              <a:rPr lang="cs-CZ" smtClean="0"/>
              <a:pPr/>
              <a:t>15. 11. 2023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B0F826C8-4901-B0C5-9143-68A2B34A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F5ECEA2B-DDDE-560B-FD34-380AB7E5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="" xmlns:a16="http://schemas.microsoft.com/office/drawing/2014/main" id="{5583FC12-901B-ACF0-131D-10CE5FF6D5C2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2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712A175-34C0-8849-7952-2D952E608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C879981C-1B6C-0A0B-B211-F902F7065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ED7693DA-01E7-217C-723E-CB8A9AD33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C59B-10BD-D14D-AB9A-171FF071635D}" type="datetime1">
              <a:rPr lang="cs-CZ" smtClean="0"/>
              <a:pPr/>
              <a:t>15. 11. 2023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D11F6C84-AB60-90A6-6CED-E332AE33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DB821925-7F67-B28E-7346-D12E75FA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27271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82B1729-2AEB-AE71-E77B-B2B848136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60902A13-F0A6-EDBF-44E6-B91E9C36B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9A5F4D8A-7C80-6E6B-816F-5166DA6AA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76119A06-A849-99ED-FCE7-82250D0AA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44E17-280E-3341-A412-19E1FCCEF808}" type="datetime1">
              <a:rPr lang="cs-CZ" smtClean="0"/>
              <a:t>15. 11. 2023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8FB4BCF3-0401-EFE7-C160-2053D215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6247FB66-D7E7-462B-1F29-FB51AD20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="" xmlns:a16="http://schemas.microsoft.com/office/drawing/2014/main" id="{60CDAE9E-A865-C906-8F00-3BB659474D3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20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ED2F8898-AC97-ADC3-49CC-CA47655A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0D9D0A8F-4812-92FA-2A06-64E6A4E9D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FE319C74-C4CA-F60B-C6B7-8E403B80B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="" xmlns:a16="http://schemas.microsoft.com/office/drawing/2014/main" id="{E8CDF69F-C4F4-292B-0CBF-C3B747C02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="" xmlns:a16="http://schemas.microsoft.com/office/drawing/2014/main" id="{6D777CA5-0214-5144-D972-95191519B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="" xmlns:a16="http://schemas.microsoft.com/office/drawing/2014/main" id="{74F46419-5600-88F8-339B-E9A72F10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85617-9B28-DF47-BAEC-26C747C8C48A}" type="datetime1">
              <a:rPr lang="cs-CZ" smtClean="0"/>
              <a:t>15. 11. 2023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="" xmlns:a16="http://schemas.microsoft.com/office/drawing/2014/main" id="{9A036932-A76D-2270-C7DC-60D40EF9F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="" xmlns:a16="http://schemas.microsoft.com/office/drawing/2014/main" id="{1371A1C7-A7E4-CF3A-6DA3-B10EDCB63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="" xmlns:a16="http://schemas.microsoft.com/office/drawing/2014/main" id="{44917EF3-2D62-5BD8-738B-966E88FF2F32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83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B39F7DD-6B75-A7CE-4C68-E6DBFB2FE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666E35A1-285E-A342-9F9F-CB7D455F5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F845A-1646-B040-9BDE-B0949ABAA815}" type="datetime1">
              <a:rPr lang="cs-CZ" smtClean="0"/>
              <a:t>15. 11. 2023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81912A79-5D60-3A11-65D4-9221BE45E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="" xmlns:a16="http://schemas.microsoft.com/office/drawing/2014/main" id="{D5011910-2ED3-074D-57DA-31CCE24B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="" xmlns:a16="http://schemas.microsoft.com/office/drawing/2014/main" id="{C808317F-6220-8DC3-7D90-4DF5268148B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988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="" xmlns:a16="http://schemas.microsoft.com/office/drawing/2014/main" id="{57D7B770-B1BE-4A05-F5AC-D69065CD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0A0B-5067-DE47-AFC8-F97D18BD4B1F}" type="datetime1">
              <a:rPr lang="cs-CZ" smtClean="0"/>
              <a:t>15. 11. 2023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337E28D8-6775-34F9-36F6-DF487A47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DA851EED-93D4-1233-F0A3-D565084C7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84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D64123A-35AB-40AB-E3EA-04A2C223A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4EC83C2B-0CA8-E5A7-178A-0D89DF04C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="" xmlns:a16="http://schemas.microsoft.com/office/drawing/2014/main" id="{B5D60449-1833-860B-46E7-84FF54EE7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7B90B491-3D5B-BB4E-DAEB-357D63219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7CFD3-BCAB-884C-9D47-4C8AA78F6E8C}" type="datetime1">
              <a:rPr lang="cs-CZ" smtClean="0"/>
              <a:t>15. 11. 2023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2DCFEFA2-3556-8915-1FAC-19A7ED6DA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EEB9E03B-FB57-5F24-C89A-CB2C5134B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66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E46964C-B44A-7254-6271-DEEEA48F6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="" xmlns:a16="http://schemas.microsoft.com/office/drawing/2014/main" id="{38413D3D-EE83-655E-9959-DD53D0D0D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="" xmlns:a16="http://schemas.microsoft.com/office/drawing/2014/main" id="{6B0F2EB1-7743-4C97-BA27-4AE59329C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702ED229-9A66-7652-6995-3265FAE5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ACCB-DF1B-A540-A5D2-32650422C0FD}" type="datetime1">
              <a:rPr lang="cs-CZ" smtClean="0"/>
              <a:t>15. 11. 2023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CDB06392-BB91-92F4-761A-D85EB5C24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C4B43281-F3F5-A988-0F95-CACC7591D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07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CCB2C6CA-CD74-15C8-8E1B-53DB1834C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3956B9C1-EF47-23C2-C693-7CBDC5AD7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9F45CA30-A0E8-46CA-C868-2FBD8B4B6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FC59B-10BD-D14D-AB9A-171FF071635D}" type="datetime1">
              <a:rPr lang="cs-CZ" smtClean="0"/>
              <a:pPr/>
              <a:t>15. 11. 2023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1D687ACF-AE57-D173-7C82-8C8BAD16BE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2656253B-E1C8-B2B2-6EDE-E4E5374F6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330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kola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rzaskol.cz/" TargetMode="External"/><Relationship Id="rId2" Type="http://schemas.openxmlformats.org/officeDocument/2006/relationships/hyperlink" Target="http://www.zkola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smt.cz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urzavsetin.cz/nemuzu-se-rozhodnout/" TargetMode="External"/><Relationship Id="rId2" Type="http://schemas.openxmlformats.org/officeDocument/2006/relationships/hyperlink" Target="mailto:zdenka.janusova@uradprace.cz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842" y="1907743"/>
            <a:ext cx="11028316" cy="2070017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70000"/>
              </a:lnSpc>
            </a:pPr>
            <a:r>
              <a:rPr lang="cs-CZ" sz="4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cs-CZ" sz="4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40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PŘIJÍMACÍ ŘÍZENÍ PRO ŠKOLNÍ ROK </a:t>
            </a:r>
            <a:br>
              <a:rPr lang="cs-CZ" sz="40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40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cs-CZ" sz="40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2024/2025</a:t>
            </a: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cs-CZ" sz="4000" b="1" spc="50" dirty="0">
              <a:latin typeface="+mj-lt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="" xmlns:a16="http://schemas.microsoft.com/office/drawing/2014/main" id="{F09D0FA1-2B3F-0BE1-6DC2-F49498DB31BA}"/>
              </a:ext>
            </a:extLst>
          </p:cNvPr>
          <p:cNvSpPr/>
          <p:nvPr/>
        </p:nvSpPr>
        <p:spPr>
          <a:xfrm>
            <a:off x="8507896" y="5420139"/>
            <a:ext cx="3405808" cy="11131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/>
              <a:t>ZŠ ZUBŘÍ, 14. 11. 2023</a:t>
            </a:r>
          </a:p>
        </p:txBody>
      </p:sp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Změny v přijímacím řízení</a:t>
            </a:r>
            <a:r>
              <a:rPr lang="cs-CZ" sz="4000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cs-CZ" sz="4000" spc="5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(návrh)</a:t>
            </a:r>
            <a:r>
              <a:rPr lang="cs-CZ" dirty="0">
                <a:solidFill>
                  <a:srgbClr val="FF0000"/>
                </a:solidFill>
              </a:rPr>
              <a:t/>
            </a:r>
            <a:br>
              <a:rPr lang="cs-CZ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" name="Zástupný obsah 1">
            <a:extLst>
              <a:ext uri="{FF2B5EF4-FFF2-40B4-BE49-F238E27FC236}">
                <a16:creationId xmlns=""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87484"/>
            <a:ext cx="11477700" cy="4592141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Digitalizace procesu přijímacího řízení </a:t>
            </a:r>
            <a:r>
              <a:rPr lang="cs-CZ" dirty="0"/>
              <a:t>s možností podání přihlášky v listinné podobě;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Zvýšení počtu podaných přihlášek </a:t>
            </a:r>
            <a:r>
              <a:rPr lang="cs-CZ" dirty="0"/>
              <a:t>pro 1. a 2. kolo;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Závazná prioritizace </a:t>
            </a:r>
            <a:r>
              <a:rPr lang="cs-CZ" dirty="0"/>
              <a:t>pořadí škol v přihlášce;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dirty="0"/>
              <a:t>Automatické </a:t>
            </a:r>
            <a:r>
              <a:rPr lang="cs-CZ" b="1" dirty="0"/>
              <a:t>přijetí</a:t>
            </a:r>
            <a:r>
              <a:rPr lang="cs-CZ" dirty="0"/>
              <a:t> do zvolené školy dle </a:t>
            </a:r>
            <a:r>
              <a:rPr lang="cs-CZ" b="1" dirty="0"/>
              <a:t>preferencí</a:t>
            </a:r>
            <a:r>
              <a:rPr lang="cs-CZ" dirty="0"/>
              <a:t> a zároveň výsledků přijímacího řízení na školu/obor </a:t>
            </a:r>
            <a:r>
              <a:rPr lang="cs-CZ" b="1" dirty="0"/>
              <a:t>nejvýše v pořadí</a:t>
            </a:r>
            <a:r>
              <a:rPr lang="cs-CZ" dirty="0"/>
              <a:t>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Zrušení zápisových lístků</a:t>
            </a:r>
            <a:r>
              <a:rPr lang="cs-CZ" dirty="0"/>
              <a:t>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Hodnocení předchozího vzdělávání </a:t>
            </a:r>
            <a:r>
              <a:rPr lang="cs-CZ" dirty="0"/>
              <a:t>přestává být povinnou součástí kritérií, </a:t>
            </a:r>
            <a:r>
              <a:rPr lang="cs-CZ" b="1" dirty="0"/>
              <a:t>zůstává jako možnost</a:t>
            </a:r>
            <a:r>
              <a:rPr lang="cs-CZ" dirty="0"/>
              <a:t>.</a:t>
            </a:r>
          </a:p>
          <a:p>
            <a:pPr marL="0" indent="0">
              <a:spcAft>
                <a:spcPts val="1000"/>
              </a:spcAft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lnSpc>
                <a:spcPct val="120000"/>
              </a:lnSpc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=""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3A9B-CB12-4737-9318-93B1754C1B03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5" y="367388"/>
            <a:ext cx="11448549" cy="931325"/>
          </a:xfrm>
        </p:spPr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Termíny jednotných přijímacích zkoušek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5276654"/>
          </a:xfrm>
        </p:spPr>
        <p:txBody>
          <a:bodyPr>
            <a:normAutofit fontScale="92500" lnSpcReduction="10000"/>
          </a:bodyPr>
          <a:lstStyle/>
          <a:p>
            <a:endParaRPr lang="cs-CZ" sz="3400" b="1" dirty="0"/>
          </a:p>
          <a:p>
            <a:r>
              <a:rPr lang="cs-CZ" sz="3400" b="1" dirty="0"/>
              <a:t>1. termín: </a:t>
            </a:r>
            <a:r>
              <a:rPr lang="cs-CZ" sz="3400" b="1" dirty="0">
                <a:solidFill>
                  <a:srgbClr val="FF0000"/>
                </a:solidFill>
              </a:rPr>
              <a:t>12. dubna 2024 </a:t>
            </a:r>
            <a:r>
              <a:rPr lang="cs-CZ" sz="3400" dirty="0"/>
              <a:t>(4leté obory) </a:t>
            </a:r>
          </a:p>
          <a:p>
            <a:pPr marL="0" indent="0">
              <a:buNone/>
            </a:pPr>
            <a:r>
              <a:rPr lang="cs-CZ" sz="3400" dirty="0"/>
              <a:t>                      </a:t>
            </a:r>
            <a:r>
              <a:rPr lang="cs-CZ" sz="3400" b="1" dirty="0">
                <a:solidFill>
                  <a:srgbClr val="FF0000"/>
                </a:solidFill>
              </a:rPr>
              <a:t>16. dubna 2024 </a:t>
            </a:r>
            <a:r>
              <a:rPr lang="cs-CZ" sz="3400" dirty="0"/>
              <a:t>(6letá a 8letá gymnázia)</a:t>
            </a:r>
          </a:p>
          <a:p>
            <a:pPr marL="0" indent="0">
              <a:buNone/>
            </a:pPr>
            <a:endParaRPr lang="cs-CZ" sz="3400" dirty="0"/>
          </a:p>
          <a:p>
            <a:r>
              <a:rPr lang="cs-CZ" sz="3400" b="1" dirty="0"/>
              <a:t>2. termín: </a:t>
            </a:r>
            <a:r>
              <a:rPr lang="cs-CZ" sz="3400" b="1" dirty="0">
                <a:solidFill>
                  <a:srgbClr val="FF0000"/>
                </a:solidFill>
              </a:rPr>
              <a:t>15. dubna 2024 </a:t>
            </a:r>
            <a:r>
              <a:rPr lang="cs-CZ" sz="3400" dirty="0"/>
              <a:t>(4leté obory) </a:t>
            </a:r>
          </a:p>
          <a:p>
            <a:pPr marL="0" indent="0">
              <a:buNone/>
            </a:pPr>
            <a:r>
              <a:rPr lang="cs-CZ" sz="3400" dirty="0"/>
              <a:t>                      </a:t>
            </a:r>
            <a:r>
              <a:rPr lang="cs-CZ" sz="3400" b="1" dirty="0">
                <a:solidFill>
                  <a:srgbClr val="FF0000"/>
                </a:solidFill>
              </a:rPr>
              <a:t>17. dubna 2024 </a:t>
            </a:r>
            <a:r>
              <a:rPr lang="cs-CZ" sz="3400" dirty="0"/>
              <a:t>(6letá a 8letá gymnázia)</a:t>
            </a:r>
          </a:p>
          <a:p>
            <a:pPr marL="0" indent="0">
              <a:buNone/>
            </a:pPr>
            <a:r>
              <a:rPr lang="cs-CZ" sz="3400" dirty="0"/>
              <a:t>                    		</a:t>
            </a:r>
          </a:p>
          <a:p>
            <a:pPr marL="0" indent="0">
              <a:buNone/>
            </a:pPr>
            <a:r>
              <a:rPr lang="cs-CZ" sz="3400" b="1" dirty="0"/>
              <a:t>Náhradní termín </a:t>
            </a:r>
            <a:r>
              <a:rPr lang="cs-CZ" sz="3400" dirty="0"/>
              <a:t>(všechny obory vzdělání)</a:t>
            </a:r>
          </a:p>
          <a:p>
            <a:pPr marL="0" indent="0">
              <a:buNone/>
            </a:pPr>
            <a:r>
              <a:rPr lang="cs-CZ" sz="3400" dirty="0"/>
              <a:t>    1. termín: </a:t>
            </a:r>
            <a:r>
              <a:rPr lang="cs-CZ" sz="3400" b="1" dirty="0">
                <a:solidFill>
                  <a:srgbClr val="FF0000"/>
                </a:solidFill>
              </a:rPr>
              <a:t>29. dubna 2024</a:t>
            </a:r>
            <a:endParaRPr lang="cs-CZ" sz="3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400" dirty="0"/>
              <a:t>    2. termín: </a:t>
            </a:r>
            <a:r>
              <a:rPr lang="cs-CZ" sz="3400" b="1" dirty="0">
                <a:solidFill>
                  <a:srgbClr val="FF0000"/>
                </a:solidFill>
              </a:rPr>
              <a:t>30. dubna 2024</a:t>
            </a: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endParaRPr lang="cs-CZ" i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2744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Podpora odborného vzdělávání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27967"/>
            <a:ext cx="11264900" cy="485165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cs-CZ" sz="2600" b="1" u="sng" dirty="0"/>
              <a:t>„Podpora řemesel v odborném školství“</a:t>
            </a:r>
          </a:p>
          <a:p>
            <a:pPr lvl="0" algn="just"/>
            <a:r>
              <a:rPr lang="cs-CZ" sz="2600" dirty="0"/>
              <a:t>Aktuálně zařazeno celkem </a:t>
            </a:r>
            <a:r>
              <a:rPr lang="cs-CZ" sz="2600" b="1" dirty="0"/>
              <a:t>19 oborů vzdělání </a:t>
            </a:r>
            <a:r>
              <a:rPr lang="cs-CZ" sz="2600" dirty="0"/>
              <a:t>(převážně stavební a strojírenské obory, dále zařazeny obory - Truhlář, Tiskař na polygrafických strojích, Knihař)	</a:t>
            </a:r>
          </a:p>
          <a:p>
            <a:pPr lvl="0" algn="just"/>
            <a:r>
              <a:rPr lang="cs-CZ" sz="2600" dirty="0"/>
              <a:t>Žáci obdrží finanční příspěvek z rozpočtu ZK:</a:t>
            </a:r>
          </a:p>
          <a:p>
            <a:pPr lvl="0" algn="just"/>
            <a:r>
              <a:rPr lang="cs-CZ" sz="2600" dirty="0"/>
              <a:t>    (při splnění stanovených podmínek)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cs-CZ" sz="2600" dirty="0"/>
              <a:t>1. roč. - 300 Kč/</a:t>
            </a:r>
            <a:r>
              <a:rPr lang="cs-CZ" sz="2600" dirty="0" err="1"/>
              <a:t>měs</a:t>
            </a:r>
            <a:r>
              <a:rPr lang="cs-CZ" sz="2600" dirty="0"/>
              <a:t>., za vyznamenání na konci roku 1 500Kč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cs-CZ" sz="2600" dirty="0"/>
              <a:t>2. roč. - 400 Kč/</a:t>
            </a:r>
            <a:r>
              <a:rPr lang="cs-CZ" sz="2600" dirty="0" err="1"/>
              <a:t>měs</a:t>
            </a:r>
            <a:r>
              <a:rPr lang="cs-CZ" sz="2600" dirty="0"/>
              <a:t>., za vyznamenání na konci roku 2 500Kč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cs-CZ" sz="2600" dirty="0"/>
              <a:t>3. roč. - 500 Kč/</a:t>
            </a:r>
            <a:r>
              <a:rPr lang="cs-CZ" sz="2600" dirty="0" err="1"/>
              <a:t>měs</a:t>
            </a:r>
            <a:r>
              <a:rPr lang="cs-CZ" sz="2600" dirty="0"/>
              <a:t>., za vyznamenání na konci roku 3 000Kč</a:t>
            </a:r>
          </a:p>
          <a:p>
            <a:pPr algn="just"/>
            <a:r>
              <a:rPr lang="cs-CZ" sz="2600" b="1" dirty="0"/>
              <a:t>Přehled</a:t>
            </a:r>
            <a:r>
              <a:rPr lang="cs-CZ" sz="2600" dirty="0"/>
              <a:t> podporovaných oborů a </a:t>
            </a:r>
            <a:r>
              <a:rPr lang="cs-CZ" sz="2600" b="1" dirty="0"/>
              <a:t>podmínky</a:t>
            </a:r>
            <a:r>
              <a:rPr lang="cs-CZ" sz="2600" dirty="0"/>
              <a:t> pro vyplácení příspěvků jsou uveřejněny na </a:t>
            </a:r>
            <a:r>
              <a:rPr lang="cs-CZ" sz="2600" dirty="0">
                <a:hlinkClick r:id="rId2"/>
              </a:rPr>
              <a:t>www.zkola.cz</a:t>
            </a:r>
            <a:r>
              <a:rPr lang="cs-CZ" sz="2600" dirty="0"/>
              <a:t> v sekci „Podpora řemesel v odborném školství“.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22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550653"/>
            <a:ext cx="11264900" cy="931325"/>
          </a:xfrm>
        </p:spPr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Informační zdroje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40285"/>
            <a:ext cx="11264900" cy="4939340"/>
          </a:xfrm>
        </p:spPr>
        <p:txBody>
          <a:bodyPr>
            <a:noAutofit/>
          </a:bodyPr>
          <a:lstStyle/>
          <a:p>
            <a:pPr marL="0" indent="0">
              <a:buSzPct val="75000"/>
              <a:buNone/>
            </a:pPr>
            <a:r>
              <a:rPr lang="cs-CZ" sz="2600" b="1" dirty="0"/>
              <a:t>Informační a vzdělávací portál Zlínského kraje </a:t>
            </a:r>
            <a:r>
              <a:rPr lang="cs-CZ" sz="2600" dirty="0">
                <a:solidFill>
                  <a:srgbClr val="FF0000"/>
                </a:solidFill>
                <a:hlinkClick r:id="rId2"/>
              </a:rPr>
              <a:t>www.zkola.cz</a:t>
            </a:r>
            <a:endParaRPr lang="cs-CZ" sz="2600" dirty="0">
              <a:solidFill>
                <a:srgbClr val="FF0000"/>
              </a:solidFill>
            </a:endParaRPr>
          </a:p>
          <a:p>
            <a:pPr marL="1084263" lvl="0" indent="-457200"/>
            <a:r>
              <a:rPr lang="cs-CZ" sz="2600" dirty="0"/>
              <a:t>Kalendář dnů otevřených dveří</a:t>
            </a:r>
          </a:p>
          <a:p>
            <a:pPr marL="1084263" lvl="0" indent="-457200" algn="just"/>
            <a:r>
              <a:rPr lang="cs-CZ" sz="2600" dirty="0"/>
              <a:t>Elektronická publikace „Kam na školu ve Zlínském kraji“</a:t>
            </a:r>
          </a:p>
          <a:p>
            <a:pPr marL="1084263" lvl="0" indent="-457200" algn="just"/>
            <a:r>
              <a:rPr lang="cs-CZ" sz="2600" dirty="0"/>
              <a:t>Podpora řemesel v odborném školství</a:t>
            </a:r>
          </a:p>
          <a:p>
            <a:pPr marL="1084263" indent="-457200" algn="just"/>
            <a:r>
              <a:rPr lang="cs-CZ" sz="2600"/>
              <a:t>Burza </a:t>
            </a:r>
            <a:r>
              <a:rPr lang="cs-CZ" sz="2600" dirty="0"/>
              <a:t>škol </a:t>
            </a:r>
            <a:r>
              <a:rPr lang="cs-CZ" sz="2600" dirty="0">
                <a:hlinkClick r:id="rId3"/>
              </a:rPr>
              <a:t>www.burzaskol.cz</a:t>
            </a:r>
            <a:endParaRPr lang="cs-CZ" sz="2600" dirty="0"/>
          </a:p>
          <a:p>
            <a:pPr marL="0" indent="0">
              <a:buNone/>
            </a:pPr>
            <a:r>
              <a:rPr lang="cs-CZ" sz="2600" dirty="0"/>
              <a:t>V oblasti přijímacího řízení </a:t>
            </a:r>
            <a:r>
              <a:rPr lang="cs-CZ" sz="2600" b="1" dirty="0"/>
              <a:t>doporučujeme dále sledovat</a:t>
            </a:r>
            <a:r>
              <a:rPr lang="cs-CZ" sz="2600" dirty="0"/>
              <a:t>:</a:t>
            </a:r>
            <a:endParaRPr lang="cs-CZ" sz="2600" b="1" dirty="0">
              <a:solidFill>
                <a:schemeClr val="hlink"/>
              </a:solidFill>
            </a:endParaRPr>
          </a:p>
          <a:p>
            <a:pPr marL="1084263" indent="-457200"/>
            <a:r>
              <a:rPr lang="cs-CZ" sz="2600" dirty="0"/>
              <a:t>sekci Přehled školských předpisů / zákony, vyhlášky a nařízení vlády na </a:t>
            </a:r>
            <a:r>
              <a:rPr lang="cs-CZ" sz="2600" dirty="0">
                <a:hlinkClick r:id="rId2"/>
              </a:rPr>
              <a:t>www.zkola.cz</a:t>
            </a:r>
            <a:r>
              <a:rPr lang="cs-CZ" sz="2600" dirty="0"/>
              <a:t> </a:t>
            </a:r>
          </a:p>
          <a:p>
            <a:pPr marL="1084263" indent="-457200"/>
            <a:r>
              <a:rPr lang="cs-CZ" sz="2600" dirty="0"/>
              <a:t>www jednotlivých středních škol</a:t>
            </a:r>
          </a:p>
          <a:p>
            <a:pPr marL="1084263" indent="-457200"/>
            <a:r>
              <a:rPr lang="cs-CZ" sz="2600" dirty="0">
                <a:hlinkClick r:id="rId4"/>
              </a:rPr>
              <a:t>www.msmt.cz</a:t>
            </a:r>
            <a:endParaRPr lang="cs-CZ" sz="2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041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="" xmlns:a16="http://schemas.microsoft.com/office/drawing/2014/main" id="{82A0A9BF-5BFA-C98E-57DF-CADCDE9D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699" y="1524000"/>
            <a:ext cx="11166227" cy="4572000"/>
          </a:xfrm>
        </p:spPr>
        <p:txBody>
          <a:bodyPr/>
          <a:lstStyle/>
          <a:p>
            <a:pPr marL="0" indent="0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 současné době máme 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plně obsazeny termíny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pro individuální poradenství spojené s 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testem profesních zájmů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 to až </a:t>
            </a:r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 31.12.2023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 1.1.2024 přebírá agendu paní PhDr. Zdeňka Janušová </a:t>
            </a:r>
          </a:p>
          <a:p>
            <a:pPr marL="0" indent="0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(tel. 950 173 469, </a:t>
            </a:r>
            <a:r>
              <a:rPr lang="cs-CZ" b="0" i="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2"/>
              </a:rPr>
              <a:t>zdenka.janusova@uradprace.cz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 </a:t>
            </a:r>
          </a:p>
          <a:p>
            <a:pPr marL="0" indent="0">
              <a:buNone/>
            </a:pPr>
            <a:r>
              <a:rPr lang="cs-CZ" dirty="0">
                <a:solidFill>
                  <a:srgbClr val="000000"/>
                </a:solidFill>
              </a:rPr>
              <a:t>V případě zájmu budete objednáváni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 leden, máte-li zájem využít některý z orientačních on-line testů </a:t>
            </a:r>
          </a:p>
          <a:p>
            <a:pPr marL="0" indent="0">
              <a:buNone/>
            </a:pP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(doporučené weby jsou v přiloženém letáčku a na webu </a:t>
            </a:r>
            <a:r>
              <a:rPr lang="cs-CZ" b="0" i="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3"/>
              </a:rPr>
              <a:t>https://burzavsetin.cz/</a:t>
            </a:r>
            <a:r>
              <a:rPr lang="cs-CZ" b="0" i="0" u="sng" dirty="0" err="1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3"/>
              </a:rPr>
              <a:t>nemuzu</a:t>
            </a:r>
            <a:r>
              <a:rPr lang="cs-CZ" b="0" i="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hlinkClick r:id="rId3"/>
              </a:rPr>
              <a:t>-se-rozhodnout/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="" xmlns:a16="http://schemas.microsoft.com/office/drawing/2014/main" id="{F8DA142D-F9DF-714B-B234-0CAFB4278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="" xmlns:a16="http://schemas.microsoft.com/office/drawing/2014/main" id="{D9A3D297-02A9-9636-3771-C54C66B1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Informace k poradenství ohledně volby povolání – ÚP Vsetín</a:t>
            </a:r>
          </a:p>
        </p:txBody>
      </p:sp>
    </p:spTree>
    <p:extLst>
      <p:ext uri="{BB962C8B-B14F-4D97-AF65-F5344CB8AC3E}">
        <p14:creationId xmlns:p14="http://schemas.microsoft.com/office/powerpoint/2010/main" val="182959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=""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10685318" cy="3022600"/>
          </a:xfrm>
        </p:spPr>
        <p:txBody>
          <a:bodyPr/>
          <a:lstStyle/>
          <a:p>
            <a:r>
              <a:rPr lang="cs-CZ" sz="66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cs-CZ" sz="66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66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cs-CZ" sz="66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54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Děkuji za pozornost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="" xmlns:a16="http://schemas.microsoft.com/office/drawing/2014/main" id="{5974787C-31A2-0641-F37A-DF5280B658B3}"/>
              </a:ext>
            </a:extLst>
          </p:cNvPr>
          <p:cNvSpPr/>
          <p:nvPr/>
        </p:nvSpPr>
        <p:spPr>
          <a:xfrm>
            <a:off x="609600" y="4134678"/>
            <a:ext cx="11357113" cy="25311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/>
              <a:t>Předpokládaný termín dalších schůzek ohledně přijímacího řízení bude začátkem ledna 2024.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5777</TotalTime>
  <Words>252</Words>
  <Application>Microsoft Office PowerPoint</Application>
  <PresentationFormat>Širokoúhlá obrazovka</PresentationFormat>
  <Paragraphs>58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Degular</vt:lpstr>
      <vt:lpstr>Wingdings</vt:lpstr>
      <vt:lpstr>Motiv Office</vt:lpstr>
      <vt:lpstr> PŘIJÍMACÍ ŘÍZENÍ PRO ŠKOLNÍ ROK   2024/2025 </vt:lpstr>
      <vt:lpstr>Změny v přijímacím řízení (návrh) </vt:lpstr>
      <vt:lpstr>Termíny jednotných přijímacích zkoušek</vt:lpstr>
      <vt:lpstr>Podpora odborného vzdělávání</vt:lpstr>
      <vt:lpstr>Informační zdroje</vt:lpstr>
      <vt:lpstr>Informace k poradenství ohledně volby povolání – ÚP Vsetín</vt:lpstr>
      <vt:lpstr>  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ucitel2</cp:lastModifiedBy>
  <cp:revision>210</cp:revision>
  <cp:lastPrinted>2022-09-21T11:34:27Z</cp:lastPrinted>
  <dcterms:created xsi:type="dcterms:W3CDTF">2021-08-21T22:30:26Z</dcterms:created>
  <dcterms:modified xsi:type="dcterms:W3CDTF">2023-11-15T07:39:34Z</dcterms:modified>
</cp:coreProperties>
</file>