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1" r:id="rId4"/>
    <p:sldId id="287" r:id="rId5"/>
    <p:sldId id="294" r:id="rId6"/>
    <p:sldId id="295" r:id="rId7"/>
    <p:sldId id="296" r:id="rId8"/>
    <p:sldId id="297" r:id="rId9"/>
    <p:sldId id="298" r:id="rId10"/>
    <p:sldId id="289" r:id="rId11"/>
    <p:sldId id="266" r:id="rId12"/>
    <p:sldId id="267" r:id="rId13"/>
    <p:sldId id="269" r:id="rId14"/>
    <p:sldId id="286" r:id="rId15"/>
    <p:sldId id="282" r:id="rId16"/>
    <p:sldId id="264" r:id="rId17"/>
  </p:sldIdLst>
  <p:sldSz cx="12192000" cy="6858000"/>
  <p:notesSz cx="9866313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B9B9"/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74" d="100"/>
          <a:sy n="74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87533" y="0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A047B07A-5F26-4344-A445-1B50EB2240B8}" type="datetimeFigureOut">
              <a:rPr lang="cs-CZ" smtClean="0"/>
              <a:t>23. 1. 2024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398598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87533" y="6398598"/>
            <a:ext cx="4276478" cy="33716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6EA9C97-EE38-4B94-A7BB-BBD558983E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604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588629" y="0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23. 1. 2024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13063" y="842963"/>
            <a:ext cx="4040187" cy="2271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86632" y="3241586"/>
            <a:ext cx="7893050" cy="2652207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6397806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588629" y="6397806"/>
            <a:ext cx="4275402" cy="337958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36BDC445-69BC-AD2A-4C6A-787D00C688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63629045-38C6-F333-0D21-296669DE70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F805FA0-A34B-3771-E039-DFCA2E82A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893E4-187F-46E1-B528-BC639E896E0B}" type="datetimeFigureOut">
              <a:rPr lang="cs-CZ" smtClean="0"/>
              <a:t>23. 1. 2024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AE09B58D-DA0B-663F-7D16-924ACE9B3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1E394011-DE8E-7314-34BE-E7114F213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21EDA-CA34-4AF2-B338-BA846B2B5B5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762E52E6-3591-4409-FFE7-CFE1309C55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479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9BFD32-3C02-3B57-2ADC-FC52008F0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B085E224-793B-77AC-91B0-3C2A65766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E68C812-C7D8-90CE-84EE-358467C27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51C8-0589-0A4E-A648-43E7970689D8}" type="datetime1">
              <a:rPr lang="cs-CZ" smtClean="0"/>
              <a:t>23. 1. 2024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13F0A2F-5C7F-9DD3-D6F0-A7E87A1E6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0A6DAE64-91E0-3A0A-AD47-321E32C9D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82DCFFC7-AAFE-BAD0-F08E-F93FCA8E644A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985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349E7D21-7EEE-A105-D2A7-5F0CA7D7F0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D4313D17-62F4-70B7-F83F-F2E672E58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2363DAC4-7924-D020-C99B-5C46B6DF3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C59B-10BD-D14D-AB9A-171FF071635D}" type="datetime1">
              <a:rPr lang="cs-CZ" smtClean="0"/>
              <a:pPr/>
              <a:t>23. 1. 2024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4C1BB8A-C85E-0DFB-1A98-E455F7821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7C6F9CA4-986D-903C-701A-E1B17BFBB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1132562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xmlns="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xmlns="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52412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xmlns="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23. 1. 2024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23. 1. 2024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xmlns="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xmlns="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xmlns="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23. 1. 2024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23. 1. 2024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xmlns="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23. 1. 2024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xmlns="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23. 1. 2024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xmlns="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73D5205-FF5D-09AE-6628-72D29F4A8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499303-C87D-7C38-E9D2-B9F5EC17F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70C261FD-3E1F-0C07-8179-4CD00797B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322F3-296F-D94B-BA69-5E3C08C45827}" type="datetime1">
              <a:rPr lang="cs-CZ" smtClean="0"/>
              <a:pPr/>
              <a:t>23. 1. 2024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B0F826C8-4901-B0C5-9143-68A2B34A8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F5ECEA2B-DDDE-560B-FD34-380AB7E56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5583FC12-901B-ACF0-131D-10CE5FF6D5C2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712A175-34C0-8849-7952-2D952E608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879981C-1B6C-0A0B-B211-F902F7065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ED7693DA-01E7-217C-723E-CB8A9AD33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FC59B-10BD-D14D-AB9A-171FF071635D}" type="datetime1">
              <a:rPr lang="cs-CZ" smtClean="0"/>
              <a:pPr/>
              <a:t>23. 1. 2024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11F6C84-AB60-90A6-6CED-E332AE331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DB821925-7F67-B28E-7346-D12E75FA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272719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82B1729-2AEB-AE71-E77B-B2B848136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0902A13-F0A6-EDBF-44E6-B91E9C36B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9A5F4D8A-7C80-6E6B-816F-5166DA6AA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6119A06-A849-99ED-FCE7-82250D0AA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44E17-280E-3341-A412-19E1FCCEF808}" type="datetime1">
              <a:rPr lang="cs-CZ" smtClean="0"/>
              <a:t>23. 1. 2024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8FB4BCF3-0401-EFE7-C160-2053D2150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6247FB66-D7E7-462B-1F29-FB51AD20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xmlns="" id="{60CDAE9E-A865-C906-8F00-3BB659474D3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420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D2F8898-AC97-ADC3-49CC-CA47655AF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0D9D0A8F-4812-92FA-2A06-64E6A4E9D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E319C74-C4CA-F60B-C6B7-8E403B80B1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E8CDF69F-C4F4-292B-0CBF-C3B747C020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6D777CA5-0214-5144-D972-95191519B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74F46419-5600-88F8-339B-E9A72F10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85617-9B28-DF47-BAEC-26C747C8C48A}" type="datetime1">
              <a:rPr lang="cs-CZ" smtClean="0"/>
              <a:t>23. 1. 2024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9A036932-A76D-2270-C7DC-60D40EF9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1371A1C7-A7E4-CF3A-6DA3-B10EDCB63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xmlns="" id="{44917EF3-2D62-5BD8-738B-966E88FF2F32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9834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B39F7DD-6B75-A7CE-4C68-E6DBFB2FE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666E35A1-285E-A342-9F9F-CB7D455F5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F845A-1646-B040-9BDE-B0949ABAA815}" type="datetime1">
              <a:rPr lang="cs-CZ" smtClean="0"/>
              <a:t>23. 1. 2024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81912A79-5D60-3A11-65D4-9221BE45E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D5011910-2ED3-074D-57DA-31CCE24B1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C808317F-6220-8DC3-7D90-4DF5268148B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988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57D7B770-B1BE-4A05-F5AC-D69065CD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C0A0B-5067-DE47-AFC8-F97D18BD4B1F}" type="datetime1">
              <a:rPr lang="cs-CZ" smtClean="0"/>
              <a:t>23. 1. 2024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337E28D8-6775-34F9-36F6-DF487A47E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DA851EED-93D4-1233-F0A3-D565084C7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84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D64123A-35AB-40AB-E3EA-04A2C223A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EC83C2B-0CA8-E5A7-178A-0D89DF04C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B5D60449-1833-860B-46E7-84FF54EE7B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B90B491-3D5B-BB4E-DAEB-357D63219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7CFD3-BCAB-884C-9D47-4C8AA78F6E8C}" type="datetime1">
              <a:rPr lang="cs-CZ" smtClean="0"/>
              <a:t>23. 1. 2024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2DCFEFA2-3556-8915-1FAC-19A7ED6DA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EEB9E03B-FB57-5F24-C89A-CB2C5134B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66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E46964C-B44A-7254-6271-DEEEA48F6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38413D3D-EE83-655E-9959-DD53D0D0D2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B0F2EB1-7743-4C97-BA27-4AE59329C4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02ED229-9A66-7652-6995-3265FAE57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5ACCB-DF1B-A540-A5D2-32650422C0FD}" type="datetime1">
              <a:rPr lang="cs-CZ" smtClean="0"/>
              <a:t>23. 1. 2024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DB06392-BB91-92F4-761A-D85EB5C24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4B43281-F3F5-A988-0F95-CACC7591D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007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CCB2C6CA-CD74-15C8-8E1B-53DB1834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3956B9C1-EF47-23C2-C693-7CBDC5AD77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9F45CA30-A0E8-46CA-C868-2FBD8B4B6B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FC59B-10BD-D14D-AB9A-171FF071635D}" type="datetime1">
              <a:rPr lang="cs-CZ" smtClean="0"/>
              <a:pPr/>
              <a:t>23. 1. 2024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1D687ACF-AE57-D173-7C82-8C8BAD16BE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656253B-E1C8-B2B2-6EDE-E4E5374F6E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30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psy.cz/" TargetMode="External"/><Relationship Id="rId2" Type="http://schemas.openxmlformats.org/officeDocument/2006/relationships/hyperlink" Target="http://www.zkola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ermat.cz/" TargetMode="External"/><Relationship Id="rId4" Type="http://schemas.openxmlformats.org/officeDocument/2006/relationships/hyperlink" Target="http://www.prihlasynastredni.cz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https://www.youtube.com/embed/Q4YjKGuO3T0" TargetMode="External"/><Relationship Id="rId1" Type="http://schemas.openxmlformats.org/officeDocument/2006/relationships/video" Target="https://www.youtube.com/embed/uHeUsdQGPm4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842" y="1907743"/>
            <a:ext cx="11028316" cy="2070017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70000"/>
              </a:lnSpc>
            </a:pPr>
            <a: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PŘIJÍMACÍ ŘÍZENÍ PRO ŠKOLNÍ ROK </a:t>
            </a:r>
            <a:br>
              <a:rPr lang="cs-CZ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40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2024/2025</a:t>
            </a:r>
            <a:br>
              <a:rPr lang="cs-CZ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cs-CZ" sz="4000" b="1" spc="50" dirty="0">
              <a:latin typeface="+mj-lt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xmlns="" id="{F09D0FA1-2B3F-0BE1-6DC2-F49498DB31BA}"/>
              </a:ext>
            </a:extLst>
          </p:cNvPr>
          <p:cNvSpPr/>
          <p:nvPr/>
        </p:nvSpPr>
        <p:spPr>
          <a:xfrm>
            <a:off x="8507896" y="5420139"/>
            <a:ext cx="3405808" cy="11131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dirty="0"/>
              <a:t>ZŠ ZUBŘÍ, 9</a:t>
            </a:r>
            <a:r>
              <a:rPr lang="cs-CZ" sz="2400" dirty="0" smtClean="0"/>
              <a:t>. 1</a:t>
            </a:r>
            <a:r>
              <a:rPr lang="cs-CZ" sz="2400" dirty="0"/>
              <a:t>. </a:t>
            </a:r>
            <a:r>
              <a:rPr lang="cs-CZ" sz="2400" dirty="0" smtClean="0"/>
              <a:t>2024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Jednotná přijímací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zkouška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3478" y="1444487"/>
            <a:ext cx="11363574" cy="509649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u="sng" dirty="0">
                <a:solidFill>
                  <a:srgbClr val="FF0000"/>
                </a:solidFill>
              </a:rPr>
              <a:t>Místo konání </a:t>
            </a:r>
            <a:r>
              <a:rPr lang="cs-CZ" sz="2600" b="1" dirty="0">
                <a:solidFill>
                  <a:srgbClr val="FF0000"/>
                </a:solidFill>
              </a:rPr>
              <a:t>jednotné zkoušky </a:t>
            </a:r>
            <a:r>
              <a:rPr lang="cs-CZ" sz="2600" b="1" dirty="0"/>
              <a:t>určí Centrum 1. března</a:t>
            </a:r>
            <a:r>
              <a:rPr lang="cs-CZ" sz="2600" dirty="0"/>
              <a:t>, a to jednu ze škol             s oborem vzdělání s MZ, kam se uchazeč hlásí. 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dirty="0"/>
              <a:t>Na oba termíny </a:t>
            </a:r>
            <a:r>
              <a:rPr lang="cs-CZ" sz="2600" b="1" u="sng" dirty="0">
                <a:solidFill>
                  <a:srgbClr val="FF0000"/>
                </a:solidFill>
              </a:rPr>
              <a:t>může být určena stejná škola</a:t>
            </a:r>
            <a:r>
              <a:rPr lang="cs-CZ" sz="2600" b="1" dirty="0">
                <a:solidFill>
                  <a:srgbClr val="FF0000"/>
                </a:solidFill>
              </a:rPr>
              <a:t>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Pozvánku</a:t>
            </a:r>
            <a:r>
              <a:rPr lang="cs-CZ" sz="2600" dirty="0"/>
              <a:t> zasílá uchazeči ředitel SŠ nejpozději 14 dní před konáním zkoušek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Uchazeč, který se hlásí</a:t>
            </a:r>
            <a:r>
              <a:rPr lang="cs-CZ" sz="2600" b="1" dirty="0">
                <a:solidFill>
                  <a:srgbClr val="FF0000"/>
                </a:solidFill>
              </a:rPr>
              <a:t> alespoň do jednoho oboru s MZ, má </a:t>
            </a:r>
            <a:r>
              <a:rPr lang="cs-CZ" sz="2600" b="1" u="sng" dirty="0">
                <a:solidFill>
                  <a:srgbClr val="FF0000"/>
                </a:solidFill>
              </a:rPr>
              <a:t>právo konat dva termíny </a:t>
            </a:r>
            <a:r>
              <a:rPr lang="cs-CZ" sz="2600" b="1" u="sng" dirty="0" smtClean="0">
                <a:solidFill>
                  <a:srgbClr val="FF0000"/>
                </a:solidFill>
              </a:rPr>
              <a:t>JPZ</a:t>
            </a:r>
            <a:endParaRPr lang="cs-CZ" sz="2600" b="1" u="sng" dirty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cs-CZ" sz="2600" b="1" dirty="0"/>
              <a:t>Školní přijímací zkouška </a:t>
            </a:r>
            <a:r>
              <a:rPr lang="cs-CZ" sz="2600" dirty="0"/>
              <a:t>(může být stanovena) – termín </a:t>
            </a:r>
            <a:r>
              <a:rPr lang="cs-CZ" sz="2600" b="1" dirty="0">
                <a:solidFill>
                  <a:srgbClr val="FF0000"/>
                </a:solidFill>
              </a:rPr>
              <a:t>od 15. 3. do 23. 4. 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/>
              <a:t>------------------------------------------------------------------------------------------------------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/>
              <a:t>Průběh a délka </a:t>
            </a:r>
            <a:r>
              <a:rPr lang="cs-CZ" sz="2600" b="1" dirty="0" smtClean="0"/>
              <a:t>JPZ</a:t>
            </a:r>
            <a:endParaRPr lang="cs-CZ" sz="2600" u="sng" dirty="0"/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/>
              <a:t>Český jazyka a literatura (60 minut);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cs-CZ" sz="2600" dirty="0" smtClean="0"/>
              <a:t>Matematika </a:t>
            </a:r>
            <a:r>
              <a:rPr lang="cs-CZ" sz="2600" dirty="0"/>
              <a:t>a její aplikace (70 minut</a:t>
            </a:r>
            <a:r>
              <a:rPr lang="cs-CZ" sz="2600" dirty="0" smtClean="0"/>
              <a:t>).</a:t>
            </a:r>
          </a:p>
          <a:p>
            <a:pPr marL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2600" b="1" dirty="0" smtClean="0"/>
              <a:t>Poznámka: </a:t>
            </a:r>
            <a:r>
              <a:rPr lang="cs-CZ" sz="2600" dirty="0" smtClean="0"/>
              <a:t>když si uchazeč nezvolí alespoň 1 obor s MZ, nebude moci v 2. a dalších kolech vybrat maturitní obor (protože nedělal JPZ)</a:t>
            </a:r>
            <a:endParaRPr lang="cs-CZ" sz="2600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33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57941" y="367389"/>
            <a:ext cx="11528985" cy="862896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Výsledek přijímacího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řízení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31508" y="1458983"/>
            <a:ext cx="11528984" cy="5260325"/>
          </a:xfrm>
        </p:spPr>
        <p:txBody>
          <a:bodyPr>
            <a:noAutofit/>
          </a:bodyPr>
          <a:lstStyle/>
          <a:p>
            <a:pPr lvl="0">
              <a:spcBef>
                <a:spcPts val="500"/>
              </a:spcBef>
            </a:pPr>
            <a:r>
              <a:rPr lang="cs-CZ" sz="2600" b="1" dirty="0"/>
              <a:t>Jednotný termín zveřejnění výsledků </a:t>
            </a:r>
            <a:r>
              <a:rPr lang="cs-CZ" sz="2600" dirty="0"/>
              <a:t>všemi středními školami - stanoven vyhláškou (cca 15. května 2024);</a:t>
            </a:r>
          </a:p>
          <a:p>
            <a:pPr lvl="0">
              <a:spcBef>
                <a:spcPts val="500"/>
              </a:spcBef>
            </a:pPr>
            <a:r>
              <a:rPr lang="cs-CZ" sz="2600" dirty="0"/>
              <a:t>Pokud nelze  přijmout všechny úspěšné uchazeče, rozhoduje jejich pořadí;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Důsledek prioritizace </a:t>
            </a:r>
            <a:r>
              <a:rPr lang="cs-CZ" sz="2600" dirty="0"/>
              <a:t>- uchazeč </a:t>
            </a:r>
            <a:r>
              <a:rPr lang="cs-CZ" sz="2600" b="1" u="sng" dirty="0">
                <a:solidFill>
                  <a:srgbClr val="FF0000"/>
                </a:solidFill>
              </a:rPr>
              <a:t>je přijat do jediného oboru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(který v přihlášce upřednostnil), </a:t>
            </a:r>
            <a:r>
              <a:rPr lang="cs-CZ" sz="2600" b="1" u="sng" dirty="0">
                <a:solidFill>
                  <a:srgbClr val="FF0000"/>
                </a:solidFill>
              </a:rPr>
              <a:t>do ostatních oborů není přijat</a:t>
            </a:r>
            <a:r>
              <a:rPr lang="cs-CZ" sz="2600" dirty="0"/>
              <a:t>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Rozhodnutí o přijetí či nepřijetí </a:t>
            </a:r>
            <a:r>
              <a:rPr lang="cs-CZ" sz="2600" dirty="0"/>
              <a:t>bude uchazečům </a:t>
            </a:r>
            <a:r>
              <a:rPr lang="cs-CZ" sz="2600" b="1" dirty="0"/>
              <a:t>oznámeno zveřejněním seznamu </a:t>
            </a:r>
            <a:r>
              <a:rPr lang="cs-CZ" sz="2600" dirty="0"/>
              <a:t>- </a:t>
            </a:r>
            <a:r>
              <a:rPr lang="cs-CZ" sz="2600" b="1" u="sng" dirty="0">
                <a:solidFill>
                  <a:srgbClr val="FF0000"/>
                </a:solidFill>
              </a:rPr>
              <a:t>rozhodnutí se 1. a 2. kole nevyhotovuje v písemné formě – neposílá se</a:t>
            </a:r>
            <a:endParaRPr lang="cs-CZ" sz="2600" dirty="0"/>
          </a:p>
          <a:p>
            <a:pPr lvl="0">
              <a:spcBef>
                <a:spcPts val="500"/>
              </a:spcBef>
            </a:pPr>
            <a:r>
              <a:rPr lang="cs-CZ" sz="2600" b="1" dirty="0"/>
              <a:t>Vzdání se práva na přijetí </a:t>
            </a:r>
            <a:r>
              <a:rPr lang="cs-CZ" sz="2600" dirty="0"/>
              <a:t>-</a:t>
            </a:r>
            <a:r>
              <a:rPr lang="cs-CZ" sz="2600" b="1" dirty="0"/>
              <a:t> </a:t>
            </a:r>
            <a:r>
              <a:rPr lang="cs-CZ" sz="2600" dirty="0"/>
              <a:t>nová možnost, jak zvrátit přijetí v 1. kole (volné místo se obsazuje až v dalších kolech přijímacího řízení); pokud v rámci 1. kola není uchazeč přijat, může se účastnit dalších kol přijímacího řízení;</a:t>
            </a:r>
          </a:p>
          <a:p>
            <a:pPr lvl="0">
              <a:spcBef>
                <a:spcPts val="500"/>
              </a:spcBef>
            </a:pPr>
            <a:r>
              <a:rPr lang="cs-CZ" sz="2600" b="1" dirty="0"/>
              <a:t>Odvolání</a:t>
            </a:r>
            <a:r>
              <a:rPr lang="cs-CZ" sz="2600" dirty="0"/>
              <a:t> - možnost podání odvolání do 3. pracovních dnů po zveřejnění seznamu, smysl má pouze v případě pochybení řízení (např. špatně sečteny body…), ztrácí význam v případě, že žák nebyl přijat na školu nižší priority).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618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463463"/>
            <a:ext cx="11264900" cy="835250"/>
          </a:xfrm>
        </p:spPr>
        <p:txBody>
          <a:bodyPr>
            <a:normAutofit fontScale="90000"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2. kolo přijímacího řízení</a:t>
            </a:r>
            <a:r>
              <a:rPr lang="cs-CZ" sz="3600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cs-CZ" sz="3600" u="sng" spc="5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(návrh)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66255" y="1388225"/>
            <a:ext cx="11737569" cy="6068291"/>
          </a:xfrm>
        </p:spPr>
        <p:txBody>
          <a:bodyPr>
            <a:noAutofit/>
          </a:bodyPr>
          <a:lstStyle/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Organizuje se jednotně;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Do 2. kola se může hlásit uchazeč, který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nebyl přijat v prvním kole </a:t>
            </a:r>
            <a:r>
              <a:rPr lang="cs-CZ" sz="2600" dirty="0">
                <a:cs typeface="Arial" pitchFamily="34" charset="0"/>
              </a:rPr>
              <a:t>nebo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vzdal</a:t>
            </a:r>
            <a:r>
              <a:rPr lang="cs-CZ" sz="2600" b="1" dirty="0">
                <a:cs typeface="Arial" pitchFamily="34" charset="0"/>
              </a:rPr>
              <a:t>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práva na přijetí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Nově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musí</a:t>
            </a:r>
            <a:r>
              <a:rPr lang="cs-CZ" sz="2600" b="1" dirty="0">
                <a:cs typeface="Arial" pitchFamily="34" charset="0"/>
              </a:rPr>
              <a:t> být zohledněny výsledky JPZ, </a:t>
            </a:r>
            <a:r>
              <a:rPr lang="cs-CZ" sz="2600" dirty="0">
                <a:cs typeface="Arial" pitchFamily="34" charset="0"/>
              </a:rPr>
              <a:t>pokud je uchazeč v 1. kole nekonal, nemůže se hlásit do maturitního oboru;</a:t>
            </a:r>
          </a:p>
          <a:p>
            <a:pPr lvl="0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dirty="0">
                <a:cs typeface="Arial" pitchFamily="34" charset="0"/>
              </a:rPr>
              <a:t>Školní nebo talentová zkouška se koná pouze v </a:t>
            </a:r>
            <a:r>
              <a:rPr lang="cs-CZ" sz="2600" b="1" dirty="0">
                <a:cs typeface="Arial" pitchFamily="34" charset="0"/>
              </a:rPr>
              <a:t>jednom termínu (8. 6. - 12. 6.)</a:t>
            </a:r>
            <a:r>
              <a:rPr lang="cs-CZ" sz="2600" dirty="0">
                <a:cs typeface="Arial" pitchFamily="34" charset="0"/>
              </a:rPr>
              <a:t>, </a:t>
            </a:r>
            <a:r>
              <a:rPr lang="cs-CZ" sz="2600" b="1" dirty="0">
                <a:cs typeface="Arial" pitchFamily="34" charset="0"/>
              </a:rPr>
              <a:t>náhradní termín se nekoná</a:t>
            </a:r>
            <a:r>
              <a:rPr lang="cs-CZ" sz="2600" dirty="0">
                <a:cs typeface="Arial" pitchFamily="34" charset="0"/>
              </a:rPr>
              <a:t>;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cs typeface="Arial" pitchFamily="34" charset="0"/>
              </a:rPr>
              <a:t>Postupuje se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obdobně jako v 1. kole</a:t>
            </a:r>
            <a:r>
              <a:rPr lang="cs-CZ" sz="2600" dirty="0">
                <a:cs typeface="Arial" pitchFamily="34" charset="0"/>
              </a:rPr>
              <a:t>, včetně prioritizace, tří způsobů podání přihlášky, možnost podání počtu tří přihlášek (ne více), zveřejnění výsledků </a:t>
            </a:r>
            <a:r>
              <a:rPr lang="cs-CZ" sz="2600" b="1" dirty="0">
                <a:cs typeface="Arial" pitchFamily="34" charset="0"/>
              </a:rPr>
              <a:t>21. 6.</a:t>
            </a:r>
          </a:p>
          <a:p>
            <a:pPr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600" b="1" dirty="0">
                <a:cs typeface="Arial" pitchFamily="34" charset="0"/>
              </a:rPr>
              <a:t>Termín podání přihlášek: </a:t>
            </a:r>
            <a:r>
              <a:rPr lang="cs-CZ" sz="2600" b="1" dirty="0">
                <a:solidFill>
                  <a:srgbClr val="FF0000"/>
                </a:solidFill>
                <a:cs typeface="Arial" pitchFamily="34" charset="0"/>
              </a:rPr>
              <a:t>24. května 2024.</a:t>
            </a:r>
          </a:p>
          <a:p>
            <a:pPr marL="0" indent="0">
              <a:spcAft>
                <a:spcPts val="600"/>
              </a:spcAft>
              <a:buNone/>
            </a:pP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1164308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764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3. a další kola přijímacího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řízení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162388"/>
            <a:ext cx="11264900" cy="26983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u="sng" dirty="0"/>
              <a:t>Výrazné odchylky oproti 1. a 2. kolu </a:t>
            </a:r>
            <a:endParaRPr lang="cs-CZ" u="sng" dirty="0"/>
          </a:p>
          <a:p>
            <a:r>
              <a:rPr lang="cs-CZ" b="1" dirty="0"/>
              <a:t>3. a další kola </a:t>
            </a:r>
            <a:r>
              <a:rPr lang="cs-CZ" dirty="0"/>
              <a:t>zůstávají výlučně </a:t>
            </a:r>
            <a:r>
              <a:rPr lang="cs-CZ" b="1" dirty="0">
                <a:solidFill>
                  <a:srgbClr val="FF0000"/>
                </a:solidFill>
              </a:rPr>
              <a:t>v kompetenci ředitele školy</a:t>
            </a:r>
            <a:r>
              <a:rPr lang="cs-CZ" dirty="0"/>
              <a:t>;</a:t>
            </a:r>
          </a:p>
          <a:p>
            <a:r>
              <a:rPr lang="cs-CZ" dirty="0"/>
              <a:t>Přihlásit se může uchazeč, který </a:t>
            </a:r>
            <a:r>
              <a:rPr lang="cs-CZ" b="1" dirty="0">
                <a:solidFill>
                  <a:srgbClr val="FF0000"/>
                </a:solidFill>
              </a:rPr>
              <a:t>nebyl přijat </a:t>
            </a:r>
            <a:r>
              <a:rPr lang="cs-CZ" dirty="0"/>
              <a:t>v žádném předchozím kole nebo se </a:t>
            </a:r>
            <a:r>
              <a:rPr lang="cs-CZ" b="1" dirty="0">
                <a:solidFill>
                  <a:srgbClr val="FF0000"/>
                </a:solidFill>
              </a:rPr>
              <a:t>vzdal práva na přijetí</a:t>
            </a:r>
            <a:r>
              <a:rPr lang="cs-CZ" dirty="0"/>
              <a:t>;</a:t>
            </a:r>
          </a:p>
          <a:p>
            <a:r>
              <a:rPr lang="cs-CZ" dirty="0"/>
              <a:t>Přihlášky se již </a:t>
            </a:r>
            <a:r>
              <a:rPr lang="cs-CZ" b="1" dirty="0"/>
              <a:t>NEPODÁVAJÍ</a:t>
            </a:r>
            <a:r>
              <a:rPr lang="cs-CZ" dirty="0"/>
              <a:t> </a:t>
            </a:r>
            <a:r>
              <a:rPr lang="cs-CZ" b="1" dirty="0"/>
              <a:t>prostřednictvím elektronického systému</a:t>
            </a:r>
            <a:r>
              <a:rPr lang="cs-CZ" b="1" dirty="0" smtClean="0"/>
              <a:t>;</a:t>
            </a:r>
            <a:endParaRPr lang="cs-CZ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688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Obory s talentovou zkouškou, konzervatoř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356178"/>
            <a:ext cx="11264900" cy="4000172"/>
          </a:xfrm>
        </p:spPr>
        <p:txBody>
          <a:bodyPr>
            <a:noAutofit/>
          </a:bodyPr>
          <a:lstStyle/>
          <a:p>
            <a:pPr lvl="0" algn="just">
              <a:spcBef>
                <a:spcPts val="600"/>
              </a:spcBef>
            </a:pPr>
            <a:r>
              <a:rPr lang="cs-CZ" sz="2600" b="1" dirty="0" smtClean="0"/>
              <a:t>Podali jste přihlášky </a:t>
            </a:r>
            <a:r>
              <a:rPr lang="cs-CZ" sz="2600" dirty="0" smtClean="0"/>
              <a:t>–</a:t>
            </a:r>
            <a:r>
              <a:rPr lang="cs-CZ" sz="2600" b="1" dirty="0" smtClean="0"/>
              <a:t> </a:t>
            </a:r>
            <a:r>
              <a:rPr lang="cs-CZ" sz="2600" dirty="0" smtClean="0"/>
              <a:t>do </a:t>
            </a:r>
            <a:r>
              <a:rPr lang="cs-CZ" sz="2600" b="1" dirty="0" smtClean="0"/>
              <a:t>30</a:t>
            </a:r>
            <a:r>
              <a:rPr lang="cs-CZ" sz="2600" b="1" dirty="0"/>
              <a:t>. 11. 2023</a:t>
            </a:r>
            <a:r>
              <a:rPr lang="cs-CZ" sz="2600" dirty="0"/>
              <a:t>;</a:t>
            </a:r>
          </a:p>
          <a:p>
            <a:pPr lvl="0" algn="just">
              <a:spcBef>
                <a:spcPts val="600"/>
              </a:spcBef>
            </a:pPr>
            <a:r>
              <a:rPr lang="cs-CZ" sz="2600" b="1" dirty="0"/>
              <a:t>Zaslání sdělení o výsledku TZ </a:t>
            </a:r>
            <a:r>
              <a:rPr lang="cs-CZ" sz="2600" dirty="0"/>
              <a:t>- </a:t>
            </a:r>
            <a:r>
              <a:rPr lang="cs-CZ" sz="2600" b="1" dirty="0" smtClean="0"/>
              <a:t>do </a:t>
            </a:r>
            <a:r>
              <a:rPr lang="cs-CZ" sz="2600" b="1" dirty="0"/>
              <a:t>20. 1. 2024</a:t>
            </a:r>
            <a:r>
              <a:rPr lang="cs-CZ" sz="2600" dirty="0"/>
              <a:t>, </a:t>
            </a:r>
            <a:r>
              <a:rPr lang="cs-CZ" sz="2600" b="1" dirty="0"/>
              <a:t>GSP do 20. 2. 2024</a:t>
            </a:r>
            <a:r>
              <a:rPr lang="cs-CZ" sz="2600" dirty="0"/>
              <a:t>;</a:t>
            </a:r>
          </a:p>
          <a:p>
            <a:pPr algn="just">
              <a:spcBef>
                <a:spcPts val="600"/>
              </a:spcBef>
            </a:pPr>
            <a:r>
              <a:rPr lang="cs-CZ" sz="2600" b="1" dirty="0"/>
              <a:t>Zveřejnění </a:t>
            </a:r>
            <a:r>
              <a:rPr lang="cs-CZ" sz="2600" b="1" dirty="0" smtClean="0"/>
              <a:t>výsledku a seznamu </a:t>
            </a:r>
            <a:r>
              <a:rPr lang="cs-CZ" sz="2600" b="1" dirty="0"/>
              <a:t>s pořadím </a:t>
            </a:r>
            <a:r>
              <a:rPr lang="cs-CZ" sz="2600" dirty="0" smtClean="0"/>
              <a:t>– mezi  </a:t>
            </a:r>
            <a:r>
              <a:rPr lang="cs-CZ" sz="2600" b="1" dirty="0" smtClean="0"/>
              <a:t>5. - 15</a:t>
            </a:r>
            <a:r>
              <a:rPr lang="cs-CZ" sz="2600" b="1" dirty="0"/>
              <a:t>. 2. 2024</a:t>
            </a:r>
            <a:r>
              <a:rPr lang="cs-CZ" sz="2600" dirty="0"/>
              <a:t>.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cs-CZ" sz="2600" dirty="0" smtClean="0"/>
              <a:t>-------------------------------------------------------------------------------------------------------------</a:t>
            </a:r>
            <a:endParaRPr lang="cs-CZ" sz="2600" b="1" dirty="0"/>
          </a:p>
          <a:p>
            <a:pPr lvl="0" algn="just">
              <a:spcBef>
                <a:spcPts val="600"/>
              </a:spcBef>
            </a:pPr>
            <a:r>
              <a:rPr lang="cs-CZ" sz="2600" dirty="0"/>
              <a:t>Uchazeč má </a:t>
            </a:r>
            <a:r>
              <a:rPr lang="cs-CZ" sz="2600" b="1" dirty="0">
                <a:solidFill>
                  <a:srgbClr val="FF0000"/>
                </a:solidFill>
              </a:rPr>
              <a:t>právo změnit </a:t>
            </a:r>
            <a:r>
              <a:rPr lang="cs-CZ" sz="2600" b="1" u="sng" dirty="0">
                <a:solidFill>
                  <a:srgbClr val="FF0000"/>
                </a:solidFill>
              </a:rPr>
              <a:t>pořadí všech oborů</a:t>
            </a:r>
            <a:r>
              <a:rPr lang="cs-CZ" sz="2600" dirty="0"/>
              <a:t>, do kterých se přihlásil </a:t>
            </a:r>
            <a:r>
              <a:rPr lang="cs-CZ" sz="2600" b="1" dirty="0"/>
              <a:t>do 15. 3. 2024 </a:t>
            </a:r>
            <a:r>
              <a:rPr lang="cs-CZ" sz="2600" dirty="0"/>
              <a:t>- podáním nové přihlášky dle novelizovaného zákona (nelze změnit obor, do kterého se přihlásil</a:t>
            </a:r>
            <a:r>
              <a:rPr lang="cs-CZ" sz="2600" dirty="0" smtClean="0"/>
              <a:t>)</a:t>
            </a:r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08239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550653"/>
            <a:ext cx="11264900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Informační zdroje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481977"/>
            <a:ext cx="11264900" cy="5239497"/>
          </a:xfrm>
        </p:spPr>
        <p:txBody>
          <a:bodyPr>
            <a:noAutofit/>
          </a:bodyPr>
          <a:lstStyle/>
          <a:p>
            <a:pPr marL="0" indent="0">
              <a:buSzPct val="75000"/>
              <a:buNone/>
            </a:pPr>
            <a:r>
              <a:rPr lang="cs-CZ" sz="2600" b="1" dirty="0"/>
              <a:t>Informační a vzdělávací portál Zlínského kraje </a:t>
            </a:r>
            <a:r>
              <a:rPr lang="cs-CZ" sz="2600" dirty="0" smtClean="0">
                <a:solidFill>
                  <a:srgbClr val="FF0000"/>
                </a:solidFill>
                <a:hlinkClick r:id="rId2"/>
              </a:rPr>
              <a:t>www.zkola.cz</a:t>
            </a:r>
            <a:endParaRPr lang="cs-CZ" sz="2600" dirty="0" smtClean="0">
              <a:solidFill>
                <a:srgbClr val="FF0000"/>
              </a:solidFill>
            </a:endParaRPr>
          </a:p>
          <a:p>
            <a:pPr marL="0" indent="0">
              <a:buSzPct val="75000"/>
              <a:buNone/>
            </a:pPr>
            <a:endParaRPr lang="cs-CZ" sz="2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600" dirty="0" smtClean="0"/>
              <a:t>Informační systém pro podávání přihlášek: </a:t>
            </a:r>
            <a:r>
              <a:rPr lang="cs-CZ" sz="2600" dirty="0" smtClean="0">
                <a:hlinkClick r:id="rId3"/>
              </a:rPr>
              <a:t>www.dipsy.cz</a:t>
            </a:r>
            <a:r>
              <a:rPr lang="cs-CZ" sz="2600" dirty="0" smtClean="0"/>
              <a:t> </a:t>
            </a:r>
          </a:p>
          <a:p>
            <a:pPr marL="0" indent="0">
              <a:buNone/>
            </a:pPr>
            <a:endParaRPr lang="cs-CZ" sz="2600" dirty="0" smtClean="0"/>
          </a:p>
          <a:p>
            <a:pPr marL="0" indent="0">
              <a:buNone/>
            </a:pPr>
            <a:r>
              <a:rPr lang="cs-CZ" sz="2600" b="1" dirty="0" smtClean="0"/>
              <a:t>V </a:t>
            </a:r>
            <a:r>
              <a:rPr lang="cs-CZ" sz="2600" b="1" dirty="0"/>
              <a:t>oblasti přijímacího řízení </a:t>
            </a:r>
            <a:r>
              <a:rPr lang="cs-CZ" sz="2600" b="1" dirty="0" smtClean="0"/>
              <a:t>doporučuji sledovat</a:t>
            </a:r>
            <a:r>
              <a:rPr lang="cs-CZ" sz="2600" dirty="0"/>
              <a:t>:</a:t>
            </a:r>
            <a:endParaRPr lang="cs-CZ" sz="2600" b="1" dirty="0">
              <a:solidFill>
                <a:schemeClr val="hlink"/>
              </a:solidFill>
            </a:endParaRPr>
          </a:p>
          <a:p>
            <a:pPr marL="1084263" indent="-457200"/>
            <a:r>
              <a:rPr lang="cs-CZ" sz="2600" smtClean="0">
                <a:hlinkClick r:id="rId4"/>
              </a:rPr>
              <a:t>www.prihlasynastredni.cz</a:t>
            </a:r>
            <a:r>
              <a:rPr lang="cs-CZ" sz="2600" smtClean="0"/>
              <a:t> </a:t>
            </a:r>
          </a:p>
          <a:p>
            <a:pPr marL="627063" indent="0">
              <a:buNone/>
            </a:pPr>
            <a:endParaRPr lang="cs-CZ" sz="2600" dirty="0"/>
          </a:p>
          <a:p>
            <a:pPr marL="1084263" indent="-457200"/>
            <a:r>
              <a:rPr lang="cs-CZ" sz="2600" dirty="0" smtClean="0">
                <a:hlinkClick r:id="rId5"/>
              </a:rPr>
              <a:t>www.cermat.cz</a:t>
            </a:r>
            <a:r>
              <a:rPr lang="cs-CZ" sz="2600" dirty="0" smtClean="0"/>
              <a:t> / jednotná přijímací zkouška / přijímačky bez obav / odkaz v článku na webovou aplikaci TRÉNUJ A UČ SE</a:t>
            </a:r>
          </a:p>
          <a:p>
            <a:pPr marL="627063" indent="0">
              <a:buNone/>
            </a:pPr>
            <a:r>
              <a:rPr lang="cs-CZ" sz="2600" dirty="0" smtClean="0"/>
              <a:t>(je zde zatím 24 testů pro 5. 7. a 9. třídy – zdarma, budou přidávat další)</a:t>
            </a:r>
            <a:endParaRPr lang="cs-CZ" sz="2600" dirty="0"/>
          </a:p>
          <a:p>
            <a:pPr marL="1084263" indent="-457200"/>
            <a:endParaRPr lang="cs-CZ" sz="26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041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xmlns="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0205" y="4809958"/>
            <a:ext cx="7541795" cy="2048042"/>
          </a:xfrm>
          <a:solidFill>
            <a:srgbClr val="FFFF00"/>
          </a:solidFill>
        </p:spPr>
        <p:txBody>
          <a:bodyPr/>
          <a:lstStyle/>
          <a:p>
            <a: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cs-CZ" sz="6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sz="5400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5" y="367388"/>
            <a:ext cx="11448549" cy="931325"/>
          </a:xfrm>
        </p:spPr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Termíny jednotných přijímacích zkoušek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298713"/>
            <a:ext cx="11264900" cy="5276654"/>
          </a:xfrm>
        </p:spPr>
        <p:txBody>
          <a:bodyPr>
            <a:normAutofit fontScale="92500" lnSpcReduction="10000"/>
          </a:bodyPr>
          <a:lstStyle/>
          <a:p>
            <a:endParaRPr lang="cs-CZ" sz="3400" b="1" dirty="0"/>
          </a:p>
          <a:p>
            <a:r>
              <a:rPr lang="cs-CZ" sz="3400" b="1" dirty="0"/>
              <a:t>1. termín: </a:t>
            </a:r>
            <a:r>
              <a:rPr lang="cs-CZ" sz="3400" b="1" dirty="0">
                <a:solidFill>
                  <a:srgbClr val="FF0000"/>
                </a:solidFill>
              </a:rPr>
              <a:t>12. dubna 2024 </a:t>
            </a:r>
            <a:r>
              <a:rPr lang="cs-CZ" sz="3400" dirty="0"/>
              <a:t>(4leté obory) </a:t>
            </a:r>
          </a:p>
          <a:p>
            <a:pPr marL="0" indent="0">
              <a:buNone/>
            </a:pPr>
            <a:r>
              <a:rPr lang="cs-CZ" sz="3400" dirty="0"/>
              <a:t>                      </a:t>
            </a:r>
            <a:r>
              <a:rPr lang="cs-CZ" sz="3400" b="1" dirty="0">
                <a:solidFill>
                  <a:srgbClr val="FF0000"/>
                </a:solidFill>
              </a:rPr>
              <a:t>16. dubna 2024 </a:t>
            </a:r>
            <a:r>
              <a:rPr lang="cs-CZ" sz="3400" dirty="0"/>
              <a:t>(6letá a 8letá gymnázia)</a:t>
            </a:r>
          </a:p>
          <a:p>
            <a:pPr marL="0" indent="0">
              <a:buNone/>
            </a:pPr>
            <a:endParaRPr lang="cs-CZ" sz="3400" dirty="0"/>
          </a:p>
          <a:p>
            <a:r>
              <a:rPr lang="cs-CZ" sz="3400" b="1" dirty="0"/>
              <a:t>2. termín: </a:t>
            </a:r>
            <a:r>
              <a:rPr lang="cs-CZ" sz="3400" b="1" dirty="0">
                <a:solidFill>
                  <a:srgbClr val="FF0000"/>
                </a:solidFill>
              </a:rPr>
              <a:t>15. dubna 2024 </a:t>
            </a:r>
            <a:r>
              <a:rPr lang="cs-CZ" sz="3400" dirty="0"/>
              <a:t>(4leté obory) </a:t>
            </a:r>
          </a:p>
          <a:p>
            <a:pPr marL="0" indent="0">
              <a:buNone/>
            </a:pPr>
            <a:r>
              <a:rPr lang="cs-CZ" sz="3400" dirty="0"/>
              <a:t>                      </a:t>
            </a:r>
            <a:r>
              <a:rPr lang="cs-CZ" sz="3400" b="1" dirty="0">
                <a:solidFill>
                  <a:srgbClr val="FF0000"/>
                </a:solidFill>
              </a:rPr>
              <a:t>17. dubna 2024 </a:t>
            </a:r>
            <a:r>
              <a:rPr lang="cs-CZ" sz="3400" dirty="0"/>
              <a:t>(6letá a 8letá gymnázia)</a:t>
            </a:r>
          </a:p>
          <a:p>
            <a:pPr marL="0" indent="0">
              <a:buNone/>
            </a:pPr>
            <a:r>
              <a:rPr lang="cs-CZ" sz="3400" dirty="0"/>
              <a:t>                    		</a:t>
            </a:r>
          </a:p>
          <a:p>
            <a:pPr marL="0" indent="0">
              <a:buNone/>
            </a:pPr>
            <a:r>
              <a:rPr lang="cs-CZ" sz="3400" b="1" dirty="0"/>
              <a:t>Náhradní termín </a:t>
            </a:r>
            <a:r>
              <a:rPr lang="cs-CZ" sz="3400" dirty="0"/>
              <a:t>(všechny obory vzdělání)</a:t>
            </a:r>
          </a:p>
          <a:p>
            <a:pPr marL="0" indent="0">
              <a:buNone/>
            </a:pPr>
            <a:r>
              <a:rPr lang="cs-CZ" sz="3400" dirty="0"/>
              <a:t>    1. termín: </a:t>
            </a:r>
            <a:r>
              <a:rPr lang="cs-CZ" sz="3400" b="1" dirty="0">
                <a:solidFill>
                  <a:srgbClr val="FF0000"/>
                </a:solidFill>
              </a:rPr>
              <a:t>29. dubna 2024</a:t>
            </a:r>
            <a:endParaRPr lang="cs-CZ" sz="3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3400" dirty="0"/>
              <a:t>    2. termín: </a:t>
            </a:r>
            <a:r>
              <a:rPr lang="cs-CZ" sz="3400" b="1" dirty="0">
                <a:solidFill>
                  <a:srgbClr val="FF0000"/>
                </a:solidFill>
              </a:rPr>
              <a:t>30. dubna 2024</a:t>
            </a: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3400" b="1" dirty="0">
              <a:solidFill>
                <a:srgbClr val="FF0000"/>
              </a:solidFill>
            </a:endParaRPr>
          </a:p>
          <a:p>
            <a:endParaRPr lang="cs-CZ" i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27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xmlns="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Přihlášky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xmlns="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2"/>
            <a:ext cx="11481799" cy="4813523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600" b="1" u="sng" dirty="0" smtClean="0">
                <a:solidFill>
                  <a:srgbClr val="FF0000"/>
                </a:solidFill>
              </a:rPr>
              <a:t>Podání až 3 přihlášek</a:t>
            </a:r>
            <a:r>
              <a:rPr lang="cs-CZ" sz="2600" b="1" dirty="0" smtClean="0"/>
              <a:t> </a:t>
            </a:r>
            <a:r>
              <a:rPr lang="cs-CZ" sz="2600" b="1" dirty="0"/>
              <a:t>do oborů bez talentové zkoušky</a:t>
            </a:r>
            <a:r>
              <a:rPr lang="cs-CZ" sz="2600" dirty="0"/>
              <a:t> </a:t>
            </a:r>
            <a:endParaRPr lang="cs-CZ" sz="2600" dirty="0" smtClean="0"/>
          </a:p>
          <a:p>
            <a:pPr algn="just"/>
            <a:endParaRPr lang="cs-CZ" sz="2600" b="1" dirty="0"/>
          </a:p>
          <a:p>
            <a:pPr algn="just"/>
            <a:r>
              <a:rPr lang="cs-CZ" sz="2600" b="1" dirty="0"/>
              <a:t>pořadí škol </a:t>
            </a:r>
            <a:r>
              <a:rPr lang="cs-CZ" sz="2600" dirty="0"/>
              <a:t>se v přihlášce </a:t>
            </a:r>
            <a:r>
              <a:rPr lang="cs-CZ" sz="2600" dirty="0" smtClean="0"/>
              <a:t>uvádí </a:t>
            </a:r>
            <a:r>
              <a:rPr lang="cs-CZ" sz="2600" b="1" u="sng" dirty="0">
                <a:solidFill>
                  <a:srgbClr val="FF0000"/>
                </a:solidFill>
              </a:rPr>
              <a:t>podle preference</a:t>
            </a:r>
            <a:r>
              <a:rPr lang="cs-CZ" sz="2600" b="1" dirty="0">
                <a:solidFill>
                  <a:srgbClr val="FF0000"/>
                </a:solidFill>
              </a:rPr>
              <a:t> </a:t>
            </a:r>
            <a:r>
              <a:rPr lang="cs-CZ" sz="2600" dirty="0"/>
              <a:t>(důraz na co nejpečlivější výběr oboru při podání přihlášky - </a:t>
            </a:r>
            <a:r>
              <a:rPr lang="cs-CZ" sz="2600" b="1" dirty="0"/>
              <a:t>po uplynutí termínu pro podání přihlášky již nelze pořadí měnit, tj. do </a:t>
            </a:r>
            <a:r>
              <a:rPr lang="cs-CZ" sz="2600" b="1" dirty="0">
                <a:solidFill>
                  <a:srgbClr val="FF0000"/>
                </a:solidFill>
              </a:rPr>
              <a:t>20. 2. 2024</a:t>
            </a:r>
            <a:r>
              <a:rPr lang="cs-CZ" sz="2600" b="1" dirty="0"/>
              <a:t>)</a:t>
            </a:r>
            <a:r>
              <a:rPr lang="cs-CZ" sz="2600" dirty="0"/>
              <a:t>, na všech přihláškách jsou </a:t>
            </a:r>
            <a:r>
              <a:rPr lang="cs-CZ" sz="2600" dirty="0" smtClean="0"/>
              <a:t>obory </a:t>
            </a:r>
            <a:r>
              <a:rPr lang="cs-CZ" sz="2600" b="1" dirty="0" smtClean="0"/>
              <a:t>ve </a:t>
            </a:r>
            <a:r>
              <a:rPr lang="cs-CZ" sz="2600" b="1" dirty="0"/>
              <a:t>stejném </a:t>
            </a:r>
            <a:r>
              <a:rPr lang="cs-CZ" sz="2600" b="1" dirty="0" smtClean="0"/>
              <a:t>pořadí</a:t>
            </a:r>
          </a:p>
          <a:p>
            <a:pPr marL="0" indent="0" algn="just">
              <a:buNone/>
            </a:pPr>
            <a:endParaRPr lang="cs-CZ" sz="2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600" b="1" dirty="0"/>
              <a:t>Termín pro podání přihlášky: </a:t>
            </a:r>
            <a:r>
              <a:rPr lang="cs-CZ" sz="2600" b="1" u="sng" dirty="0">
                <a:solidFill>
                  <a:srgbClr val="FF0000"/>
                </a:solidFill>
              </a:rPr>
              <a:t>1. února - 20. února 2024</a:t>
            </a:r>
            <a:r>
              <a:rPr lang="cs-CZ" sz="2600" b="1" dirty="0"/>
              <a:t>;                                            </a:t>
            </a:r>
            <a:r>
              <a:rPr lang="cs-CZ" sz="2600" dirty="0"/>
              <a:t>do 20.2.2024 možno dělat změny v přihlášce (např. změnu priority SŠ</a:t>
            </a:r>
            <a:r>
              <a:rPr lang="cs-CZ" sz="2600" dirty="0" smtClean="0"/>
              <a:t>).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endParaRPr lang="cs-CZ" sz="2600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cs-CZ" sz="2400" dirty="0"/>
              <a:t>Součástí přihlášky jsou </a:t>
            </a:r>
            <a:r>
              <a:rPr lang="cs-CZ" sz="2400" b="1" dirty="0">
                <a:solidFill>
                  <a:srgbClr val="FF0000"/>
                </a:solidFill>
              </a:rPr>
              <a:t>prosté kopie dokladů </a:t>
            </a:r>
            <a:r>
              <a:rPr lang="cs-CZ" sz="2400" dirty="0"/>
              <a:t>stanovených vyhláškou.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xmlns="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u="sng" spc="5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Možnosti podání </a:t>
            </a:r>
            <a:r>
              <a:rPr lang="cs-CZ" sz="3600" u="sng" spc="5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</a:rPr>
              <a:t>přihlášky</a:t>
            </a:r>
            <a:r>
              <a:rPr lang="cs-CZ" sz="3600" dirty="0">
                <a:solidFill>
                  <a:srgbClr val="FF0000"/>
                </a:solidFill>
              </a:rPr>
              <a:t/>
            </a:r>
            <a:br>
              <a:rPr lang="cs-CZ" sz="3600" dirty="0">
                <a:solidFill>
                  <a:srgbClr val="FF0000"/>
                </a:solidFill>
              </a:rPr>
            </a:br>
            <a:endParaRPr lang="cs-CZ" sz="3600" u="sng" spc="5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3827" y="1272209"/>
            <a:ext cx="10889974" cy="522066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>
                <a:solidFill>
                  <a:srgbClr val="FF0000"/>
                </a:solidFill>
              </a:rPr>
              <a:t>ELEKTRONICKÁ přihláška </a:t>
            </a:r>
            <a:r>
              <a:rPr lang="cs-CZ" dirty="0"/>
              <a:t>(prostřednictvím informačního </a:t>
            </a:r>
            <a:r>
              <a:rPr lang="cs-CZ" dirty="0" smtClean="0"/>
              <a:t>systému DIPSY) - na </a:t>
            </a:r>
            <a:r>
              <a:rPr lang="cs-CZ" dirty="0"/>
              <a:t>základě </a:t>
            </a:r>
            <a:r>
              <a:rPr lang="cs-CZ" dirty="0" smtClean="0"/>
              <a:t>ověřené elektronické identity; </a:t>
            </a:r>
            <a:r>
              <a:rPr lang="cs-CZ" dirty="0"/>
              <a:t>skenování dokumentů do </a:t>
            </a:r>
            <a:r>
              <a:rPr lang="cs-CZ" dirty="0" smtClean="0"/>
              <a:t>systému, maximální možné výhody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>
                <a:solidFill>
                  <a:srgbClr val="FF0000"/>
                </a:solidFill>
              </a:rPr>
              <a:t>VÝPIS ze systému</a:t>
            </a:r>
            <a:r>
              <a:rPr lang="cs-CZ" dirty="0" smtClean="0"/>
              <a:t> – podání výpisu vytištěného z online systému DIPSY, vygeneruje </a:t>
            </a:r>
            <a:r>
              <a:rPr lang="cs-CZ" dirty="0"/>
              <a:t>se přihláška a ta se pak odesílá běžným způsobem do škol</a:t>
            </a:r>
            <a:r>
              <a:rPr lang="cs-CZ" dirty="0" smtClean="0"/>
              <a:t>);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b="1" dirty="0" smtClean="0">
                <a:solidFill>
                  <a:srgbClr val="FF0000"/>
                </a:solidFill>
              </a:rPr>
              <a:t>TISKOPIS přihlášky se všemi přílohami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/>
              <a:t>- listinná přihláška se shodným pořadím oborů na všech tiskopisech, kopie vysvědčení, lékařského potvrzení….</a:t>
            </a:r>
          </a:p>
          <a:p>
            <a:pPr marL="0" indent="0">
              <a:buNone/>
            </a:pPr>
            <a:r>
              <a:rPr lang="cs-CZ" b="1" dirty="0" smtClean="0"/>
              <a:t>HODNOCENÍ</a:t>
            </a:r>
            <a:r>
              <a:rPr lang="cs-CZ" dirty="0" smtClean="0"/>
              <a:t> (tj. známky a průměr za minulé ročníky) VYDÁ ŠKOLA, rodič bude do systému už jen SKENOVAT.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Dosavadní podpis uchazeče se nahrazuje </a:t>
            </a:r>
            <a:r>
              <a:rPr lang="cs-CZ" b="1" dirty="0"/>
              <a:t>čestným prohlášením podávající osoby</a:t>
            </a:r>
            <a:r>
              <a:rPr lang="cs-CZ" dirty="0"/>
              <a:t> (nezletilý uchazeč souhlasí s podáním a obsahem).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46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4695" y="8286"/>
            <a:ext cx="10515600" cy="761735"/>
          </a:xfrm>
        </p:spPr>
        <p:txBody>
          <a:bodyPr>
            <a:normAutofit/>
          </a:bodyPr>
          <a:lstStyle/>
          <a:p>
            <a:r>
              <a:rPr lang="cs-CZ" sz="3200" b="1" u="sng" dirty="0" smtClean="0"/>
              <a:t>1. ELEKTRONICKÁ PŘIHLÁŠKA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4695" y="770021"/>
            <a:ext cx="10839767" cy="577515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Máte-li elektronickou identitu (</a:t>
            </a:r>
            <a:r>
              <a:rPr lang="cs-CZ" dirty="0" err="1" smtClean="0"/>
              <a:t>eGovernment</a:t>
            </a:r>
            <a:r>
              <a:rPr lang="cs-CZ" dirty="0" smtClean="0"/>
              <a:t> nebo bankovní identita), můžete podat přihlášku online v systému DIPSY</a:t>
            </a:r>
          </a:p>
          <a:p>
            <a:r>
              <a:rPr lang="cs-CZ" dirty="0" smtClean="0"/>
              <a:t>Přihlásíte se do systému, nevyplňujete už žádné osobní údaje, vyberete ze seznamu svých dětí, to, které chcete přihlásit.</a:t>
            </a:r>
          </a:p>
          <a:p>
            <a:r>
              <a:rPr lang="cs-CZ" dirty="0" smtClean="0"/>
              <a:t>Vyberete ze seznamu až 3 obory, seřadíte se dle priority pro přijetí</a:t>
            </a:r>
          </a:p>
          <a:p>
            <a:r>
              <a:rPr lang="cs-CZ" dirty="0" smtClean="0"/>
              <a:t>Uvidíte přehledně dokumenty, které Vámi vybraná SŠ vyžaduje pro příslušný obor vzdělání, ty pak nahrajete jako fotky nebo </a:t>
            </a:r>
            <a:r>
              <a:rPr lang="cs-CZ" dirty="0" err="1" smtClean="0"/>
              <a:t>skeny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Potvrdíte odeslání, přijde vám e-mail s potvrzením a to je vše.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+ </a:t>
            </a:r>
            <a:r>
              <a:rPr lang="cs-CZ" b="1" dirty="0" smtClean="0"/>
              <a:t>jednoduchý výběr ze všech SŠ, u každé školy/oboru uvidíte počty přihlášek a přijatých uchazečů v minulých letech, můžete se vrátit k rozpracované přihlášce, přílohy se přikládají v kopiích, po vyhodnocení uvidíte výsledky dítěte u JPZ, ušetříte čas.</a:t>
            </a:r>
            <a:endParaRPr lang="cs-CZ" sz="40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76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6937" y="54394"/>
            <a:ext cx="10515600" cy="621464"/>
          </a:xfrm>
        </p:spPr>
        <p:txBody>
          <a:bodyPr>
            <a:normAutofit/>
          </a:bodyPr>
          <a:lstStyle/>
          <a:p>
            <a:r>
              <a:rPr lang="cs-CZ" sz="3000" b="1" u="sng" dirty="0" smtClean="0"/>
              <a:t>2. VÝPIS ZE SYSTÉMU</a:t>
            </a:r>
            <a:endParaRPr lang="cs-CZ" sz="3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6937" y="853198"/>
            <a:ext cx="11482137" cy="600480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Vstoupíte do systému bez přihlášení bankovní identity, vyplníte potřebné osobní údaje o sobě a dítěti.</a:t>
            </a:r>
          </a:p>
          <a:p>
            <a:r>
              <a:rPr lang="cs-CZ" dirty="0" smtClean="0"/>
              <a:t>Vyberete ze seznamu až 3 obory, vyberete pořadí dle priority pro přijetí</a:t>
            </a:r>
          </a:p>
          <a:p>
            <a:r>
              <a:rPr lang="cs-CZ" dirty="0" smtClean="0"/>
              <a:t>Uvidíte přehledně dokumenty, které Vámi vybraná SŠ vyžaduje doložit k přihlášce – ty pak nahrajete jako fotky nebo </a:t>
            </a:r>
            <a:r>
              <a:rPr lang="cs-CZ" dirty="0" err="1" smtClean="0"/>
              <a:t>skeny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Potvrdíte odeslání a následně obdržíte na emailovou adresu uvedenou v kontaktních údajích email s výpisem přihlášky k vytištění.</a:t>
            </a:r>
          </a:p>
          <a:p>
            <a:r>
              <a:rPr lang="cs-CZ" dirty="0" smtClean="0"/>
              <a:t>Získaný výpis vytisknete (tolikrát, na kolik škol se dítě hlásí), podepíšete a doručíte v listinné podobě do každé vybrané školy (bez příloh).</a:t>
            </a:r>
          </a:p>
          <a:p>
            <a:pPr marL="0" indent="0">
              <a:buNone/>
            </a:pPr>
            <a:r>
              <a:rPr lang="cs-CZ" sz="4000" b="1" dirty="0" smtClean="0"/>
              <a:t>+ </a:t>
            </a:r>
            <a:r>
              <a:rPr lang="cs-CZ" b="1" dirty="0" smtClean="0"/>
              <a:t>jednoduchý výběr ze všech škol, u každé školy uvidíte počty přihlášek a přijatých uchazečů z minulých let, staří jedna kopie od každé přílohy</a:t>
            </a:r>
          </a:p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- </a:t>
            </a:r>
            <a:r>
              <a:rPr lang="cs-CZ" b="1" dirty="0" smtClean="0">
                <a:solidFill>
                  <a:srgbClr val="FF0000"/>
                </a:solidFill>
              </a:rPr>
              <a:t>Do každé školy doručit listinnou přihlášku, pozvánka ke zkouškám přijde dopisem, neuvidíte po vyhodnocení testů výsledky svého dítěte.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28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4747" y="320676"/>
            <a:ext cx="10515600" cy="569662"/>
          </a:xfrm>
        </p:spPr>
        <p:txBody>
          <a:bodyPr>
            <a:normAutofit/>
          </a:bodyPr>
          <a:lstStyle/>
          <a:p>
            <a:r>
              <a:rPr lang="cs-CZ" sz="3000" b="1" u="sng" dirty="0" smtClean="0"/>
              <a:t>3. TISKOPIS SE VŠEMI PŘÍLOHAMI</a:t>
            </a:r>
            <a:endParaRPr lang="cs-CZ" sz="30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4747" y="1333416"/>
            <a:ext cx="11506200" cy="5205496"/>
          </a:xfrm>
        </p:spPr>
        <p:txBody>
          <a:bodyPr/>
          <a:lstStyle/>
          <a:p>
            <a:r>
              <a:rPr lang="cs-CZ" dirty="0" smtClean="0"/>
              <a:t>Vyplníte klasickou listinnou přihlášku a doručíte ji do každé zvolené SŠ</a:t>
            </a:r>
          </a:p>
          <a:p>
            <a:r>
              <a:rPr lang="cs-CZ" dirty="0" smtClean="0"/>
              <a:t>Ke každé přihlášce přiložíte všechny přílohy, které daná SŠ/obor požaduje</a:t>
            </a:r>
          </a:p>
          <a:p>
            <a:r>
              <a:rPr lang="cs-CZ" dirty="0" smtClean="0"/>
              <a:t>Každá přihláška musí mít obory uvedené ve stejném pořadí dle zvolené priority pro přijetí</a:t>
            </a:r>
            <a:endParaRPr lang="cs-CZ" dirty="0"/>
          </a:p>
          <a:p>
            <a:pPr marL="0" indent="0">
              <a:buNone/>
            </a:pPr>
            <a:r>
              <a:rPr lang="cs-CZ" sz="4000" b="1" dirty="0" smtClean="0"/>
              <a:t>+</a:t>
            </a:r>
            <a:r>
              <a:rPr lang="cs-CZ" dirty="0" smtClean="0"/>
              <a:t> nepotřebujete počítač ani mobilní telefon</a:t>
            </a:r>
          </a:p>
          <a:p>
            <a:pPr marL="0" indent="0">
              <a:buNone/>
            </a:pPr>
            <a:r>
              <a:rPr lang="cs-CZ" sz="4000" b="1" dirty="0" smtClean="0">
                <a:solidFill>
                  <a:srgbClr val="FF0000"/>
                </a:solidFill>
              </a:rPr>
              <a:t>- </a:t>
            </a:r>
            <a:r>
              <a:rPr lang="cs-CZ" b="1" dirty="0" smtClean="0">
                <a:solidFill>
                  <a:srgbClr val="FF0000"/>
                </a:solidFill>
              </a:rPr>
              <a:t>Ke každé přihlášce musíte přiložit listinné kopie všech příloh, musíte doručit listinnou přihlášku se všemi přílohami do každé SŠ, musíte si dohledat PŘESNÝ NÁZEV a adresu každé SŠ, kód oboru a jeho přesný název i se zaměřením, pozvánka ke zkouškám přijde doporučeným dopisem, neuvidíte po vyhodnocení JPZ výsledky svého dítěte, můžete udělat chybu!</a:t>
            </a:r>
            <a:endParaRPr lang="cs-CZ" sz="40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803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Důležité změny: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0632" y="1409199"/>
            <a:ext cx="11526252" cy="5312276"/>
          </a:xfrm>
        </p:spPr>
        <p:txBody>
          <a:bodyPr>
            <a:normAutofit/>
          </a:bodyPr>
          <a:lstStyle/>
          <a:p>
            <a:r>
              <a:rPr lang="cs-CZ" dirty="0" smtClean="0"/>
              <a:t>POTVRZENÍ od lékaře je jako samostatná příloha přihlášky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</a:t>
            </a:r>
            <a:r>
              <a:rPr lang="cs-CZ" b="1" dirty="0" smtClean="0"/>
              <a:t>POZOR! Na potvrzení od lékaře musí být správný kód oboru vzdělání!!</a:t>
            </a:r>
          </a:p>
          <a:p>
            <a:pPr marL="0" indent="0">
              <a:buNone/>
            </a:pPr>
            <a:endParaRPr lang="cs-CZ" sz="900" b="1" dirty="0"/>
          </a:p>
          <a:p>
            <a:r>
              <a:rPr lang="cs-CZ" dirty="0" smtClean="0"/>
              <a:t>Určení priority jednotlivých škol: </a:t>
            </a:r>
          </a:p>
          <a:p>
            <a:pPr>
              <a:buFontTx/>
              <a:buChar char="-"/>
            </a:pPr>
            <a:r>
              <a:rPr lang="cs-CZ" dirty="0" smtClean="0"/>
              <a:t>na první místo v přihlášce uvedete nejvíce žádaný obor, </a:t>
            </a:r>
          </a:p>
          <a:p>
            <a:pPr>
              <a:buFontTx/>
              <a:buChar char="-"/>
            </a:pPr>
            <a:r>
              <a:rPr lang="cs-CZ" dirty="0" smtClean="0"/>
              <a:t>na druhé místo obor, kam má být vaše dítě přijato, když se nedostane na obor na prvním místě, </a:t>
            </a:r>
          </a:p>
          <a:p>
            <a:pPr>
              <a:buFontTx/>
              <a:buChar char="-"/>
            </a:pPr>
            <a:r>
              <a:rPr lang="cs-CZ" dirty="0" smtClean="0"/>
              <a:t>na třetí místo uvedete obor, kam má být dítě přijato, pokud se nedostane ani do prvního ani do druhého oboru</a:t>
            </a:r>
          </a:p>
          <a:p>
            <a:pPr marL="0" indent="0">
              <a:buNone/>
            </a:pPr>
            <a:endParaRPr lang="cs-CZ" sz="900" dirty="0" smtClean="0"/>
          </a:p>
          <a:p>
            <a:r>
              <a:rPr lang="cs-CZ" dirty="0" smtClean="0"/>
              <a:t>Pokud je již podána přihláška do oborů s talentovou zkouškou, doplníte do pořadí dle priority i tyto obory vzdělání.</a:t>
            </a: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045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518" y="365125"/>
            <a:ext cx="10877282" cy="1325563"/>
          </a:xfrm>
        </p:spPr>
        <p:txBody>
          <a:bodyPr>
            <a:normAutofit/>
          </a:bodyPr>
          <a:lstStyle/>
          <a:p>
            <a:r>
              <a:rPr lang="cs-CZ" b="1" u="sng" dirty="0" smtClean="0"/>
              <a:t>Nový algoritmus pro přijímací </a:t>
            </a:r>
            <a:r>
              <a:rPr lang="cs-CZ" b="1" u="sng" dirty="0" smtClean="0"/>
              <a:t>řízení, </a:t>
            </a:r>
            <a:br>
              <a:rPr lang="cs-CZ" b="1" u="sng" dirty="0" smtClean="0"/>
            </a:br>
            <a:r>
              <a:rPr lang="cs-CZ" b="1" u="sng" dirty="0" smtClean="0"/>
              <a:t>PŘIHLÁŠKA V DIPSY (digitální informační systém)</a:t>
            </a:r>
            <a:endParaRPr lang="cs-CZ" b="1" u="sng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pic>
        <p:nvPicPr>
          <p:cNvPr id="5" name="uHeUsdQGPm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838200" y="2907809"/>
            <a:ext cx="4572000" cy="2571750"/>
          </a:xfrm>
          <a:prstGeom prst="rect">
            <a:avLst/>
          </a:prstGeom>
        </p:spPr>
      </p:pic>
      <p:pic>
        <p:nvPicPr>
          <p:cNvPr id="3" name="Q4YjKGuO3T0"/>
          <p:cNvPicPr>
            <a:picLocks noRot="1" noChangeAspect="1"/>
          </p:cNvPicPr>
          <p:nvPr>
            <a:videoFile r:link="rId2"/>
          </p:nvPr>
        </p:nvPicPr>
        <p:blipFill>
          <a:blip r:embed="rId5"/>
          <a:stretch>
            <a:fillRect/>
          </a:stretch>
        </p:blipFill>
        <p:spPr>
          <a:xfrm>
            <a:off x="5915159" y="2907809"/>
            <a:ext cx="4572000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4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6031</TotalTime>
  <Words>1421</Words>
  <Application>Microsoft Office PowerPoint</Application>
  <PresentationFormat>Širokoúhlá obrazovka</PresentationFormat>
  <Paragraphs>126</Paragraphs>
  <Slides>16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Degular</vt:lpstr>
      <vt:lpstr>Wingdings</vt:lpstr>
      <vt:lpstr>Motiv Office</vt:lpstr>
      <vt:lpstr> PŘIJÍMACÍ ŘÍZENÍ PRO ŠKOLNÍ ROK   2024/2025 </vt:lpstr>
      <vt:lpstr>Termíny jednotných přijímacích zkoušek</vt:lpstr>
      <vt:lpstr>Přihlášky </vt:lpstr>
      <vt:lpstr>Možnosti podání přihlášky </vt:lpstr>
      <vt:lpstr>1. ELEKTRONICKÁ PŘIHLÁŠKA</vt:lpstr>
      <vt:lpstr>2. VÝPIS ZE SYSTÉMU</vt:lpstr>
      <vt:lpstr>3. TISKOPIS SE VŠEMI PŘÍLOHAMI</vt:lpstr>
      <vt:lpstr>Důležité změny:</vt:lpstr>
      <vt:lpstr>Nový algoritmus pro přijímací řízení,  PŘIHLÁŠKA V DIPSY (digitální informační systém)</vt:lpstr>
      <vt:lpstr>Jednotná přijímací zkouška </vt:lpstr>
      <vt:lpstr>Výsledek přijímacího řízení </vt:lpstr>
      <vt:lpstr>2. kolo přijímacího řízení (návrh) </vt:lpstr>
      <vt:lpstr>3. a další kola přijímacího řízení </vt:lpstr>
      <vt:lpstr>Obory s talentovou zkouškou, konzervatoř</vt:lpstr>
      <vt:lpstr>Informační zdroje</vt:lpstr>
      <vt:lpstr>  Děkuji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ucitel2</cp:lastModifiedBy>
  <cp:revision>225</cp:revision>
  <cp:lastPrinted>2024-01-09T11:19:36Z</cp:lastPrinted>
  <dcterms:created xsi:type="dcterms:W3CDTF">2021-08-21T22:30:26Z</dcterms:created>
  <dcterms:modified xsi:type="dcterms:W3CDTF">2024-01-23T11:21:25Z</dcterms:modified>
</cp:coreProperties>
</file>